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</p:sldMasterIdLst>
  <p:notesMasterIdLst>
    <p:notesMasterId r:id="rId19"/>
  </p:notesMasterIdLst>
  <p:handoutMasterIdLst>
    <p:handoutMasterId r:id="rId20"/>
  </p:handoutMasterIdLst>
  <p:sldIdLst>
    <p:sldId id="453" r:id="rId5"/>
    <p:sldId id="790" r:id="rId6"/>
    <p:sldId id="789" r:id="rId7"/>
    <p:sldId id="339" r:id="rId8"/>
    <p:sldId id="800" r:id="rId9"/>
    <p:sldId id="793" r:id="rId10"/>
    <p:sldId id="334" r:id="rId11"/>
    <p:sldId id="796" r:id="rId12"/>
    <p:sldId id="341" r:id="rId13"/>
    <p:sldId id="797" r:id="rId14"/>
    <p:sldId id="344" r:id="rId15"/>
    <p:sldId id="801" r:id="rId16"/>
    <p:sldId id="794" r:id="rId17"/>
    <p:sldId id="788" r:id="rId18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1" pos="7537" userDrawn="1">
          <p15:clr>
            <a:srgbClr val="A4A3A4"/>
          </p15:clr>
        </p15:guide>
        <p15:guide id="16" pos="906">
          <p15:clr>
            <a:srgbClr val="A4A3A4"/>
          </p15:clr>
        </p15:guide>
        <p15:guide id="17" pos="3613" userDrawn="1">
          <p15:clr>
            <a:srgbClr val="A4A3A4"/>
          </p15:clr>
        </p15:guide>
        <p15:guide id="18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5DDF98-A44F-3C9C-EF93-AAA6A770D36C}" name="Isabella Treser" initials="IT" userId="S::isabellatreser@vdma.org::e64eded7-b4d3-4c61-9d23-422f1f7c3545" providerId="AD"/>
  <p188:author id="{DB03A6AA-7F39-A8B2-D320-B730F963BFAA}" name="Isabella Treser" initials="IT" userId="S::4734@vdmaservices.com::e64eded7-b4d3-4c61-9d23-422f1f7c354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82"/>
    <a:srgbClr val="FFFFFF"/>
    <a:srgbClr val="F49100"/>
    <a:srgbClr val="C9F3FF"/>
    <a:srgbClr val="F2F2F2"/>
    <a:srgbClr val="B1B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7B6878-0FBE-4094-BF13-1DF7A051334B}" v="2" dt="2026-07-14T06:47:07.225"/>
    <p1510:client id="{F441B56E-E592-4F47-A287-D9B96D6BA398}" v="2" dt="2026-07-14T12:14:24.9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>
        <p:guide pos="7537"/>
        <p:guide pos="906"/>
        <p:guide pos="3613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323C4-449C-4396-89E7-AEBD890DF235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4A5F5-3D82-4DDE-96AC-613E4012FD6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42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2D9FE-50FB-4F97-BF60-86241E9B7A12}" type="datetimeFigureOut">
              <a:rPr lang="de-DE" smtClean="0"/>
              <a:t>14.07.2026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962E9-C55D-4A38-9DBF-3F3E816C2C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3768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962E9-C55D-4A38-9DBF-3F3E816C2CE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5874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962E9-C55D-4A38-9DBF-3F3E816C2CE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913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 userDrawn="1"/>
        </p:nvSpPr>
        <p:spPr bwMode="gray">
          <a:xfrm>
            <a:off x="6375401" y="2545498"/>
            <a:ext cx="224292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4000" b="1" kern="120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Welcome</a:t>
            </a:r>
          </a:p>
        </p:txBody>
      </p:sp>
      <p:sp>
        <p:nvSpPr>
          <p:cNvPr id="14" name="Bildplatzhalter 14"/>
          <p:cNvSpPr>
            <a:spLocks noGrp="1"/>
          </p:cNvSpPr>
          <p:nvPr>
            <p:ph type="pic" sz="quarter" idx="12"/>
          </p:nvPr>
        </p:nvSpPr>
        <p:spPr bwMode="gray">
          <a:xfrm>
            <a:off x="228600" y="-1"/>
            <a:ext cx="4809600" cy="6630989"/>
          </a:xfrm>
          <a:solidFill>
            <a:srgbClr val="F2F2F2"/>
          </a:solidFill>
        </p:spPr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4" name="Textfeld 3"/>
          <p:cNvSpPr txBox="1"/>
          <p:nvPr userDrawn="1"/>
        </p:nvSpPr>
        <p:spPr bwMode="gray">
          <a:xfrm>
            <a:off x="6096000" y="2286000"/>
            <a:ext cx="201786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Welcome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/>
              <a:t> |</a:t>
            </a:r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June 2023</a:t>
            </a:r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6084000" y="3574800"/>
            <a:ext cx="4903200" cy="55440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/>
              <a:t>Click to add Slide Remark / Source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2027 | Application Form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525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on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54472" y="651947"/>
            <a:ext cx="5184000" cy="738664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854474" y="1933574"/>
            <a:ext cx="5184000" cy="4232275"/>
          </a:xfrm>
        </p:spPr>
        <p:txBody>
          <a:bodyPr wrap="square"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228599" y="-1"/>
            <a:ext cx="4809600" cy="3315600"/>
          </a:xfrm>
          <a:solidFill>
            <a:srgbClr val="F2F2F2"/>
          </a:solidFill>
        </p:spPr>
        <p:txBody>
          <a:bodyPr vert="horz">
            <a:noAutofit/>
          </a:bodyPr>
          <a:lstStyle>
            <a:lvl1pPr algn="l">
              <a:defRPr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8" name="Bildplatzhalter 14"/>
          <p:cNvSpPr>
            <a:spLocks noGrp="1"/>
          </p:cNvSpPr>
          <p:nvPr>
            <p:ph type="pic" sz="quarter" idx="14"/>
          </p:nvPr>
        </p:nvSpPr>
        <p:spPr>
          <a:xfrm>
            <a:off x="228599" y="3315388"/>
            <a:ext cx="4809600" cy="3315600"/>
          </a:xfrm>
          <a:solidFill>
            <a:srgbClr val="F2F2F2"/>
          </a:solidFill>
        </p:spPr>
        <p:txBody>
          <a:bodyPr vert="horz">
            <a:noAutofit/>
          </a:bodyPr>
          <a:lstStyle>
            <a:lvl1pPr algn="l">
              <a:defRPr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/>
              <a:t> |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June 2023</a:t>
            </a:r>
            <a:endParaRPr lang="de-DE"/>
          </a:p>
        </p:txBody>
      </p:sp>
      <p:sp>
        <p:nvSpPr>
          <p:cNvPr id="14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/>
              <a:t>Click to add Slide Remark / Source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2027 | Application Form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93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on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54472" y="651947"/>
            <a:ext cx="5184000" cy="738664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854474" y="1933574"/>
            <a:ext cx="5184000" cy="4232275"/>
          </a:xfrm>
        </p:spPr>
        <p:txBody>
          <a:bodyPr wrap="square"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228599" y="-1"/>
            <a:ext cx="4809600" cy="2210400"/>
          </a:xfrm>
          <a:solidFill>
            <a:srgbClr val="F2F2F2"/>
          </a:solidFill>
        </p:spPr>
        <p:txBody>
          <a:bodyPr vert="horz">
            <a:noAutofit/>
          </a:bodyPr>
          <a:lstStyle>
            <a:lvl1pPr algn="l">
              <a:defRPr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0" name="Bildplatzhalter 14"/>
          <p:cNvSpPr>
            <a:spLocks noGrp="1"/>
          </p:cNvSpPr>
          <p:nvPr>
            <p:ph type="pic" sz="quarter" idx="14"/>
          </p:nvPr>
        </p:nvSpPr>
        <p:spPr>
          <a:xfrm>
            <a:off x="228599" y="2210293"/>
            <a:ext cx="4809600" cy="2210400"/>
          </a:xfrm>
          <a:solidFill>
            <a:srgbClr val="F2F2F2"/>
          </a:solidFill>
        </p:spPr>
        <p:txBody>
          <a:bodyPr vert="horz">
            <a:noAutofit/>
          </a:bodyPr>
          <a:lstStyle>
            <a:lvl1pPr algn="l">
              <a:defRPr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1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228599" y="4420588"/>
            <a:ext cx="4809600" cy="2210400"/>
          </a:xfrm>
          <a:solidFill>
            <a:srgbClr val="F2F2F2"/>
          </a:solidFill>
        </p:spPr>
        <p:txBody>
          <a:bodyPr vert="horz">
            <a:noAutofit/>
          </a:bodyPr>
          <a:lstStyle>
            <a:lvl1pPr algn="l">
              <a:defRPr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/>
              <a:t> |</a:t>
            </a: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June 2023</a:t>
            </a:r>
            <a:endParaRPr lang="de-DE"/>
          </a:p>
        </p:txBody>
      </p:sp>
      <p:sp>
        <p:nvSpPr>
          <p:cNvPr id="16" name="Textplatzhalt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/>
              <a:t>Click to add Slide Remark / Source</a:t>
            </a: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2027 | Application Form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898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87713" y="1933574"/>
            <a:ext cx="6249987" cy="4232275"/>
          </a:xfrm>
        </p:spPr>
        <p:txBody>
          <a:bodyPr wrap="square"/>
          <a:lstStyle>
            <a:lvl1pPr>
              <a:spcBef>
                <a:spcPts val="800"/>
              </a:spcBef>
              <a:defRPr sz="2000"/>
            </a:lvl1pPr>
            <a:lvl2pPr>
              <a:spcBef>
                <a:spcPts val="800"/>
              </a:spcBef>
              <a:defRPr sz="1800"/>
            </a:lvl2pPr>
            <a:lvl3pPr marL="542925" indent="-180975">
              <a:spcBef>
                <a:spcPts val="400"/>
              </a:spcBef>
              <a:buFont typeface="Arial" panose="020B0604020202020204" pitchFamily="34" charset="0"/>
              <a:buChar char="‒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/>
              <a:t> |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June 2023</a:t>
            </a:r>
            <a:endParaRPr lang="de-DE"/>
          </a:p>
        </p:txBody>
      </p:sp>
      <p:sp>
        <p:nvSpPr>
          <p:cNvPr id="11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/>
              <a:t>Click to add Slide Remark / Source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2027 | Application Form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6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_wide_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1439999" y="1933574"/>
            <a:ext cx="8107200" cy="4232275"/>
          </a:xfrm>
        </p:spPr>
        <p:txBody>
          <a:bodyPr wrap="square"/>
          <a:lstStyle>
            <a:lvl1pPr>
              <a:spcBef>
                <a:spcPts val="800"/>
              </a:spcBef>
              <a:defRPr sz="2000"/>
            </a:lvl1pPr>
            <a:lvl2pPr>
              <a:spcBef>
                <a:spcPts val="800"/>
              </a:spcBef>
              <a:defRPr sz="1800"/>
            </a:lvl2pPr>
            <a:lvl3pPr marL="542925" indent="-180975">
              <a:spcBef>
                <a:spcPts val="400"/>
              </a:spcBef>
              <a:buFont typeface="Arial" panose="020B0604020202020204" pitchFamily="34" charset="0"/>
              <a:buChar char="‒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/>
              <a:t> |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June 2023</a:t>
            </a:r>
            <a:endParaRPr lang="de-DE"/>
          </a:p>
        </p:txBody>
      </p:sp>
      <p:sp>
        <p:nvSpPr>
          <p:cNvPr id="11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/>
              <a:t>Click to add Slide Remark / Source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2027 | Application Form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356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withou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/>
              <a:t> |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June 2023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5"/>
          </p:nvPr>
        </p:nvSpPr>
        <p:spPr>
          <a:xfrm>
            <a:off x="1438275" y="1916113"/>
            <a:ext cx="9594850" cy="42497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/>
              <a:t>Click to add Slide Remark / Source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2027 | Application Form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955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0879200" y="6689021"/>
            <a:ext cx="543418" cy="123111"/>
          </a:xfrm>
        </p:spPr>
        <p:txBody>
          <a:bodyPr/>
          <a:lstStyle/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/>
              <a:t> |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11458800" y="6689021"/>
            <a:ext cx="519373" cy="123111"/>
          </a:xfrm>
        </p:spPr>
        <p:txBody>
          <a:bodyPr/>
          <a:lstStyle/>
          <a:p>
            <a:r>
              <a:rPr lang="en-US"/>
              <a:t>June 2023</a:t>
            </a:r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230400" y="0"/>
            <a:ext cx="4809600" cy="6631200"/>
          </a:xfrm>
          <a:solidFill>
            <a:srgbClr val="F2F2F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230400" y="2440800"/>
            <a:ext cx="4809600" cy="784800"/>
          </a:xfrm>
          <a:solidFill>
            <a:schemeClr val="bg1"/>
          </a:solidFill>
        </p:spPr>
        <p:txBody>
          <a:bodyPr lIns="468000" tIns="72000" rIns="144000" bIns="720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6116400" y="2448000"/>
            <a:ext cx="1130400" cy="1440000"/>
          </a:xfrm>
          <a:solidFill>
            <a:srgbClr val="F2F2F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/>
          </p:nvPr>
        </p:nvSpPr>
        <p:spPr>
          <a:xfrm>
            <a:off x="7646400" y="2448000"/>
            <a:ext cx="3394800" cy="12924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platzhalter 21"/>
          <p:cNvSpPr>
            <a:spLocks noGrp="1"/>
          </p:cNvSpPr>
          <p:nvPr>
            <p:ph type="body" sz="quarter" idx="22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/>
              <a:t>Click to add Slide Remark / Source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2027 | Application Form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801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228600" y="-2"/>
            <a:ext cx="4809600" cy="6631807"/>
          </a:xfrm>
          <a:solidFill>
            <a:srgbClr val="F2F2F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>
          <a:xfrm>
            <a:off x="228600" y="2440800"/>
            <a:ext cx="4809600" cy="784800"/>
          </a:xfrm>
          <a:solidFill>
            <a:schemeClr val="bg1"/>
          </a:solidFill>
        </p:spPr>
        <p:txBody>
          <a:bodyPr lIns="468000" tIns="72000" rIns="144000" bIns="72000" anchor="ctr" anchorCtr="0">
            <a:noAutofit/>
          </a:bodyPr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/>
              <a:t> |</a:t>
            </a:r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June 2023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433200" y="2473812"/>
            <a:ext cx="3394800" cy="12924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1200" b="1"/>
            </a:lvl1pPr>
            <a:lvl2pPr marL="180975" indent="0">
              <a:buFontTx/>
              <a:buNone/>
              <a:defRPr sz="1200" b="1"/>
            </a:lvl2pPr>
            <a:lvl3pPr marL="361950" indent="0">
              <a:buFontTx/>
              <a:buNone/>
              <a:defRPr sz="1200" b="1"/>
            </a:lvl3pPr>
            <a:lvl4pPr marL="542925" indent="0">
              <a:buFontTx/>
              <a:buNone/>
              <a:defRPr sz="1200" b="1"/>
            </a:lvl4pPr>
            <a:lvl5pPr marL="714375" indent="0">
              <a:buFontTx/>
              <a:buNone/>
              <a:defRPr sz="1200" b="1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/>
              <a:t>Click to add Slide Remark / Source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2027 | Application Form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013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act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0879200" y="6689021"/>
            <a:ext cx="543418" cy="123111"/>
          </a:xfrm>
        </p:spPr>
        <p:txBody>
          <a:bodyPr/>
          <a:lstStyle/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/>
              <a:t> |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11458800" y="6689021"/>
            <a:ext cx="519373" cy="123111"/>
          </a:xfrm>
        </p:spPr>
        <p:txBody>
          <a:bodyPr/>
          <a:lstStyle/>
          <a:p>
            <a:r>
              <a:rPr lang="en-US"/>
              <a:t>June 2023</a:t>
            </a:r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230400" y="0"/>
            <a:ext cx="4809600" cy="6631200"/>
          </a:xfrm>
          <a:solidFill>
            <a:srgbClr val="F2F2F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230400" y="2440800"/>
            <a:ext cx="4809600" cy="784800"/>
          </a:xfrm>
          <a:solidFill>
            <a:schemeClr val="bg1"/>
          </a:solidFill>
        </p:spPr>
        <p:txBody>
          <a:bodyPr lIns="468000" tIns="72000" rIns="144000" bIns="720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6116400" y="2448000"/>
            <a:ext cx="1130400" cy="1440000"/>
          </a:xfrm>
          <a:solidFill>
            <a:srgbClr val="F2F2F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6"/>
          </p:nvPr>
        </p:nvSpPr>
        <p:spPr>
          <a:xfrm>
            <a:off x="6116400" y="4467600"/>
            <a:ext cx="1130400" cy="1440000"/>
          </a:xfrm>
          <a:solidFill>
            <a:srgbClr val="F2F2F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/>
          </p:nvPr>
        </p:nvSpPr>
        <p:spPr>
          <a:xfrm>
            <a:off x="7646400" y="2448000"/>
            <a:ext cx="3394800" cy="12924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9"/>
          </p:nvPr>
        </p:nvSpPr>
        <p:spPr>
          <a:xfrm>
            <a:off x="7646400" y="4467600"/>
            <a:ext cx="3394800" cy="12924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platzhalter 21"/>
          <p:cNvSpPr>
            <a:spLocks noGrp="1"/>
          </p:cNvSpPr>
          <p:nvPr>
            <p:ph type="body" sz="quarter" idx="22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/>
              <a:t>Click to add Slide Remark / Source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2027 | Application Form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033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ontakte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0879200" y="6689021"/>
            <a:ext cx="543418" cy="123111"/>
          </a:xfrm>
        </p:spPr>
        <p:txBody>
          <a:bodyPr/>
          <a:lstStyle/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/>
              <a:t> |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11458800" y="6689021"/>
            <a:ext cx="519373" cy="123111"/>
          </a:xfrm>
        </p:spPr>
        <p:txBody>
          <a:bodyPr/>
          <a:lstStyle/>
          <a:p>
            <a:r>
              <a:rPr lang="en-US"/>
              <a:t>June 2023</a:t>
            </a:r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230400" y="0"/>
            <a:ext cx="4809600" cy="6631200"/>
          </a:xfrm>
          <a:solidFill>
            <a:srgbClr val="F2F2F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230400" y="2440800"/>
            <a:ext cx="4809600" cy="784800"/>
          </a:xfrm>
          <a:solidFill>
            <a:schemeClr val="bg1"/>
          </a:solidFill>
        </p:spPr>
        <p:txBody>
          <a:bodyPr lIns="468000" tIns="72000" rIns="144000" bIns="720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6116400" y="1353600"/>
            <a:ext cx="1130400" cy="1440000"/>
          </a:xfrm>
          <a:solidFill>
            <a:srgbClr val="F2F2F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6"/>
          </p:nvPr>
        </p:nvSpPr>
        <p:spPr>
          <a:xfrm>
            <a:off x="6116400" y="3020400"/>
            <a:ext cx="1130400" cy="1440000"/>
          </a:xfrm>
          <a:solidFill>
            <a:srgbClr val="F2F2F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7"/>
          </p:nvPr>
        </p:nvSpPr>
        <p:spPr>
          <a:xfrm>
            <a:off x="6116400" y="4687200"/>
            <a:ext cx="1130400" cy="1440000"/>
          </a:xfrm>
          <a:solidFill>
            <a:srgbClr val="F2F2F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/>
          </p:nvPr>
        </p:nvSpPr>
        <p:spPr>
          <a:xfrm>
            <a:off x="7646400" y="1353600"/>
            <a:ext cx="3394800" cy="12924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9"/>
          </p:nvPr>
        </p:nvSpPr>
        <p:spPr>
          <a:xfrm>
            <a:off x="7646400" y="3020400"/>
            <a:ext cx="3394800" cy="12924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20"/>
          </p:nvPr>
        </p:nvSpPr>
        <p:spPr>
          <a:xfrm>
            <a:off x="7646400" y="4687200"/>
            <a:ext cx="3394800" cy="12924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platzhalter 21"/>
          <p:cNvSpPr>
            <a:spLocks noGrp="1"/>
          </p:cNvSpPr>
          <p:nvPr>
            <p:ph type="body" sz="quarter" idx="22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/>
              <a:t>Click to add Slide Remark / Source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2027 | Application Form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37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acts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228600" y="-2"/>
            <a:ext cx="4809600" cy="6631807"/>
          </a:xfrm>
          <a:solidFill>
            <a:srgbClr val="F2F2F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>
          <a:xfrm>
            <a:off x="228600" y="2440800"/>
            <a:ext cx="4809600" cy="784800"/>
          </a:xfrm>
          <a:solidFill>
            <a:schemeClr val="bg1"/>
          </a:solidFill>
        </p:spPr>
        <p:txBody>
          <a:bodyPr lIns="468000" tIns="72000" rIns="144000" bIns="72000" anchor="ctr" anchorCtr="0">
            <a:noAutofit/>
          </a:bodyPr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/>
              <a:t> |</a:t>
            </a:r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June 2023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433200" y="1353600"/>
            <a:ext cx="3394800" cy="12924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1200"/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19"/>
          </p:nvPr>
        </p:nvSpPr>
        <p:spPr>
          <a:xfrm>
            <a:off x="6433200" y="3002400"/>
            <a:ext cx="3394800" cy="12924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1200"/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20"/>
          </p:nvPr>
        </p:nvSpPr>
        <p:spPr>
          <a:xfrm>
            <a:off x="6433200" y="4687200"/>
            <a:ext cx="3394800" cy="12924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1200"/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21"/>
          <p:cNvSpPr>
            <a:spLocks noGrp="1"/>
          </p:cNvSpPr>
          <p:nvPr>
            <p:ph type="body" sz="quarter" idx="21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/>
              <a:t>Click to add Slide Remark / Source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2027 | Application Form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31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Picture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5501" y="651947"/>
            <a:ext cx="6097500" cy="738664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825500" y="1933574"/>
            <a:ext cx="6121400" cy="4232275"/>
          </a:xfrm>
        </p:spPr>
        <p:txBody>
          <a:bodyPr wrap="square"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7384211" y="-1"/>
            <a:ext cx="4807789" cy="6630989"/>
          </a:xfrm>
          <a:solidFill>
            <a:srgbClr val="F2F2F2"/>
          </a:solidFill>
        </p:spPr>
        <p:txBody>
          <a:bodyPr vert="horz">
            <a:noAutofit/>
          </a:bodyPr>
          <a:lstStyle>
            <a:lvl1pPr algn="l">
              <a:defRPr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/>
              <a:t> |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June 2023</a:t>
            </a:r>
            <a:endParaRPr lang="de-DE"/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/>
              <a:t>Click to add Slide Remark / Source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2027 | Application Form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354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acts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228600" y="-2"/>
            <a:ext cx="4809600" cy="6631807"/>
          </a:xfrm>
          <a:solidFill>
            <a:srgbClr val="F2F2F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/>
              <a:t> |</a:t>
            </a:r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June 2023</a:t>
            </a:r>
            <a:endParaRPr lang="de-DE"/>
          </a:p>
        </p:txBody>
      </p:sp>
      <p:sp>
        <p:nvSpPr>
          <p:cNvPr id="12" name="Textplatzhalter 21"/>
          <p:cNvSpPr>
            <a:spLocks noGrp="1"/>
          </p:cNvSpPr>
          <p:nvPr>
            <p:ph type="body" sz="quarter" idx="21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/>
              <a:t>Click to add Slide Remark / Source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2027 | Application Form</a:t>
            </a:r>
            <a:endParaRPr lang="en-GB"/>
          </a:p>
        </p:txBody>
      </p:sp>
      <p:sp>
        <p:nvSpPr>
          <p:cNvPr id="13" name="Textfeld 10"/>
          <p:cNvSpPr txBox="1"/>
          <p:nvPr userDrawn="1"/>
        </p:nvSpPr>
        <p:spPr bwMode="gray">
          <a:xfrm>
            <a:off x="6375401" y="2846745"/>
            <a:ext cx="2561599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000" b="1" kern="1200" err="1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Thank</a:t>
            </a:r>
            <a:r>
              <a:rPr lang="de-DE" sz="4000" b="1" kern="120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4000" b="1" kern="1200" err="1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you</a:t>
            </a:r>
            <a:endParaRPr lang="de-DE" sz="4000" b="1" kern="120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feld 3"/>
          <p:cNvSpPr txBox="1"/>
          <p:nvPr userDrawn="1"/>
        </p:nvSpPr>
        <p:spPr bwMode="gray">
          <a:xfrm>
            <a:off x="6096000" y="2502183"/>
            <a:ext cx="2561599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000" b="1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</a:t>
            </a:r>
            <a:r>
              <a:rPr lang="de-DE"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4000" b="1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you</a:t>
            </a:r>
            <a:endParaRPr lang="de-DE" sz="4000" b="1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feld 1"/>
          <p:cNvSpPr txBox="1"/>
          <p:nvPr userDrawn="1"/>
        </p:nvSpPr>
        <p:spPr>
          <a:xfrm>
            <a:off x="6096000" y="3535464"/>
            <a:ext cx="279884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0" err="1">
                <a:solidFill>
                  <a:schemeClr val="bg1"/>
                </a:solidFill>
              </a:rPr>
              <a:t>for</a:t>
            </a:r>
            <a:r>
              <a:rPr lang="de-DE" sz="2800" b="0">
                <a:solidFill>
                  <a:schemeClr val="bg1"/>
                </a:solidFill>
              </a:rPr>
              <a:t> </a:t>
            </a:r>
            <a:r>
              <a:rPr lang="de-DE" sz="2800" b="0" err="1">
                <a:solidFill>
                  <a:schemeClr val="bg1"/>
                </a:solidFill>
              </a:rPr>
              <a:t>your</a:t>
            </a:r>
            <a:r>
              <a:rPr lang="de-DE" sz="2800" b="0">
                <a:solidFill>
                  <a:schemeClr val="bg1"/>
                </a:solidFill>
              </a:rPr>
              <a:t> </a:t>
            </a:r>
            <a:r>
              <a:rPr lang="de-DE" sz="2800" b="0" err="1">
                <a:solidFill>
                  <a:schemeClr val="bg1"/>
                </a:solidFill>
              </a:rPr>
              <a:t>attention</a:t>
            </a:r>
            <a:r>
              <a:rPr lang="de-DE" sz="2800" b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59933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OE-A Competition 2027 | Application Form</a:t>
            </a:r>
            <a:endParaRPr lang="en-GB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1440000" y="1933574"/>
            <a:ext cx="8105638" cy="4232275"/>
          </a:xfrm>
        </p:spPr>
        <p:txBody>
          <a:bodyPr wrap="square"/>
          <a:lstStyle>
            <a:lvl1pPr>
              <a:spcBef>
                <a:spcPts val="800"/>
              </a:spcBef>
              <a:defRPr/>
            </a:lvl1pPr>
            <a:lvl2pPr>
              <a:spcBef>
                <a:spcPts val="800"/>
              </a:spcBef>
              <a:defRPr sz="1800"/>
            </a:lvl2pPr>
            <a:lvl3pPr marL="542925" indent="-180975">
              <a:spcBef>
                <a:spcPts val="400"/>
              </a:spcBef>
              <a:buFont typeface="Arial" panose="020B0604020202020204" pitchFamily="34" charset="0"/>
              <a:buChar char="‒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/>
              <a:t> |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June 2023</a:t>
            </a:r>
            <a:endParaRPr lang="de-DE"/>
          </a:p>
        </p:txBody>
      </p:sp>
      <p:sp>
        <p:nvSpPr>
          <p:cNvPr id="11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/>
              <a:t>Click to add Slide Remark / Source</a:t>
            </a:r>
          </a:p>
        </p:txBody>
      </p:sp>
    </p:spTree>
    <p:extLst>
      <p:ext uri="{BB962C8B-B14F-4D97-AF65-F5344CB8AC3E}">
        <p14:creationId xmlns:p14="http://schemas.microsoft.com/office/powerpoint/2010/main" val="3541603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act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OE-A Competition 2027 | Application Form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0879200" y="6689021"/>
            <a:ext cx="543418" cy="123111"/>
          </a:xfrm>
        </p:spPr>
        <p:txBody>
          <a:bodyPr/>
          <a:lstStyle/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/>
              <a:t> |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11458800" y="6689021"/>
            <a:ext cx="519373" cy="123111"/>
          </a:xfrm>
        </p:spPr>
        <p:txBody>
          <a:bodyPr/>
          <a:lstStyle/>
          <a:p>
            <a:r>
              <a:rPr lang="en-US"/>
              <a:t>June 2023</a:t>
            </a:r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230400" y="0"/>
            <a:ext cx="4809600" cy="6631200"/>
          </a:xfrm>
          <a:solidFill>
            <a:srgbClr val="F2F2F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230400" y="2440800"/>
            <a:ext cx="4809600" cy="784800"/>
          </a:xfrm>
          <a:solidFill>
            <a:schemeClr val="bg1"/>
          </a:solidFill>
        </p:spPr>
        <p:txBody>
          <a:bodyPr lIns="468000" tIns="72000" rIns="144000" bIns="720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6116400" y="1353600"/>
            <a:ext cx="1130400" cy="1440000"/>
          </a:xfrm>
          <a:solidFill>
            <a:srgbClr val="F2F2F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6"/>
          </p:nvPr>
        </p:nvSpPr>
        <p:spPr>
          <a:xfrm>
            <a:off x="6116400" y="3020400"/>
            <a:ext cx="1130400" cy="1440000"/>
          </a:xfrm>
          <a:solidFill>
            <a:srgbClr val="F2F2F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7"/>
          </p:nvPr>
        </p:nvSpPr>
        <p:spPr>
          <a:xfrm>
            <a:off x="6116400" y="4687200"/>
            <a:ext cx="1130400" cy="1440000"/>
          </a:xfrm>
          <a:solidFill>
            <a:srgbClr val="F2F2F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/>
          </p:nvPr>
        </p:nvSpPr>
        <p:spPr>
          <a:xfrm>
            <a:off x="7646400" y="1353600"/>
            <a:ext cx="3394800" cy="12924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9"/>
          </p:nvPr>
        </p:nvSpPr>
        <p:spPr>
          <a:xfrm>
            <a:off x="7646400" y="3020400"/>
            <a:ext cx="3394800" cy="12924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20"/>
          </p:nvPr>
        </p:nvSpPr>
        <p:spPr>
          <a:xfrm>
            <a:off x="7646400" y="4687200"/>
            <a:ext cx="3394800" cy="12924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3" name="Textplatzhalter 21"/>
          <p:cNvSpPr>
            <a:spLocks noGrp="1"/>
          </p:cNvSpPr>
          <p:nvPr>
            <p:ph type="body" sz="quarter" idx="22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/>
              <a:t>Click to add Slide Remark / Source</a:t>
            </a:r>
          </a:p>
        </p:txBody>
      </p:sp>
      <p:pic>
        <p:nvPicPr>
          <p:cNvPr id="20" name="Picture 2" descr="H:\Bilder\oe-a_4c_transparent.g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8775" y="346023"/>
            <a:ext cx="1478693" cy="98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7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5500" y="651947"/>
            <a:ext cx="6121400" cy="738664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825501" y="1933574"/>
            <a:ext cx="6121400" cy="4232275"/>
          </a:xfrm>
        </p:spPr>
        <p:txBody>
          <a:bodyPr wrap="square"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7384211" y="-1"/>
            <a:ext cx="4807789" cy="3315600"/>
          </a:xfrm>
          <a:solidFill>
            <a:srgbClr val="F2F2F2"/>
          </a:solidFill>
        </p:spPr>
        <p:txBody>
          <a:bodyPr vert="horz">
            <a:noAutofit/>
          </a:bodyPr>
          <a:lstStyle>
            <a:lvl1pPr algn="l">
              <a:defRPr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8" name="Bildplatzhalter 14"/>
          <p:cNvSpPr>
            <a:spLocks noGrp="1"/>
          </p:cNvSpPr>
          <p:nvPr>
            <p:ph type="pic" sz="quarter" idx="14"/>
          </p:nvPr>
        </p:nvSpPr>
        <p:spPr>
          <a:xfrm>
            <a:off x="7384211" y="3315388"/>
            <a:ext cx="4807789" cy="3315600"/>
          </a:xfrm>
          <a:solidFill>
            <a:srgbClr val="F2F2F2"/>
          </a:solidFill>
        </p:spPr>
        <p:txBody>
          <a:bodyPr vert="horz">
            <a:noAutofit/>
          </a:bodyPr>
          <a:lstStyle>
            <a:lvl1pPr algn="l">
              <a:defRPr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/>
              <a:t> |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June 2023</a:t>
            </a:r>
            <a:endParaRPr lang="de-DE"/>
          </a:p>
        </p:txBody>
      </p:sp>
      <p:sp>
        <p:nvSpPr>
          <p:cNvPr id="14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/>
              <a:t>Click to add Slide Remark / Source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2027 | Application Form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62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5500" y="651947"/>
            <a:ext cx="6121400" cy="738664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825500" y="1933574"/>
            <a:ext cx="6121400" cy="4232275"/>
          </a:xfrm>
        </p:spPr>
        <p:txBody>
          <a:bodyPr wrap="square"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7384211" y="-1"/>
            <a:ext cx="4807789" cy="2210400"/>
          </a:xfrm>
          <a:solidFill>
            <a:srgbClr val="F2F2F2"/>
          </a:solidFill>
        </p:spPr>
        <p:txBody>
          <a:bodyPr vert="horz">
            <a:noAutofit/>
          </a:bodyPr>
          <a:lstStyle>
            <a:lvl1pPr algn="l">
              <a:defRPr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8" name="Bildplatzhalter 14"/>
          <p:cNvSpPr>
            <a:spLocks noGrp="1"/>
          </p:cNvSpPr>
          <p:nvPr>
            <p:ph type="pic" sz="quarter" idx="14"/>
          </p:nvPr>
        </p:nvSpPr>
        <p:spPr>
          <a:xfrm>
            <a:off x="7384211" y="2210293"/>
            <a:ext cx="4807789" cy="2210400"/>
          </a:xfrm>
          <a:solidFill>
            <a:srgbClr val="F2F2F2"/>
          </a:solidFill>
        </p:spPr>
        <p:txBody>
          <a:bodyPr vert="horz">
            <a:noAutofit/>
          </a:bodyPr>
          <a:lstStyle>
            <a:lvl1pPr algn="l">
              <a:defRPr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9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7384211" y="4420588"/>
            <a:ext cx="4807789" cy="2210400"/>
          </a:xfrm>
          <a:solidFill>
            <a:srgbClr val="F2F2F2"/>
          </a:solidFill>
        </p:spPr>
        <p:txBody>
          <a:bodyPr vert="horz">
            <a:noAutofit/>
          </a:bodyPr>
          <a:lstStyle>
            <a:lvl1pPr algn="l">
              <a:defRPr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/>
              <a:t> |</a:t>
            </a: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June 2023</a:t>
            </a:r>
            <a:endParaRPr lang="de-DE"/>
          </a:p>
        </p:txBody>
      </p:sp>
      <p:sp>
        <p:nvSpPr>
          <p:cNvPr id="15" name="Textplatzhalt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/>
              <a:t>Click to add Slide Remark / Source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2027 | Application Form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20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on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54472" y="651947"/>
            <a:ext cx="5184000" cy="738664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854474" y="1933574"/>
            <a:ext cx="5184000" cy="4232275"/>
          </a:xfrm>
        </p:spPr>
        <p:txBody>
          <a:bodyPr wrap="square"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228600" y="-1"/>
            <a:ext cx="4809600" cy="6630989"/>
          </a:xfrm>
          <a:solidFill>
            <a:srgbClr val="F2F2F2"/>
          </a:solidFill>
        </p:spPr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/>
              <a:t> |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June 2023</a:t>
            </a:r>
            <a:endParaRPr lang="de-DE"/>
          </a:p>
        </p:txBody>
      </p:sp>
      <p:sp>
        <p:nvSpPr>
          <p:cNvPr id="14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/>
              <a:t>Click to add Slide Remark / Source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2027 | Application Form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960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228600" y="-1"/>
            <a:ext cx="4809600" cy="6630989"/>
          </a:xfrm>
          <a:solidFill>
            <a:srgbClr val="F2F2F2"/>
          </a:solidFill>
        </p:spPr>
        <p:txBody>
          <a:bodyPr vert="horz">
            <a:noAutofit/>
          </a:bodyPr>
          <a:lstStyle>
            <a:lvl1pPr algn="l">
              <a:defRPr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3301" y="1933575"/>
            <a:ext cx="4889500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>
          <a:xfrm>
            <a:off x="228600" y="2440800"/>
            <a:ext cx="4809600" cy="784800"/>
          </a:xfrm>
          <a:solidFill>
            <a:schemeClr val="bg1"/>
          </a:solidFill>
        </p:spPr>
        <p:txBody>
          <a:bodyPr lIns="468000" tIns="72000" rIns="144000" bIns="72000" anchor="ctr" anchorCtr="0">
            <a:noAutofit/>
          </a:bodyPr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/>
              <a:t> |</a:t>
            </a: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June 2023</a:t>
            </a:r>
            <a:endParaRPr lang="de-DE"/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/>
              <a:t>Click to add Slide Remark / Source</a:t>
            </a:r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6084000" y="2714400"/>
            <a:ext cx="4899600" cy="3452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2027 | Application Form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6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Text and Title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228600" y="-1"/>
            <a:ext cx="4809600" cy="6630989"/>
          </a:xfrm>
          <a:solidFill>
            <a:srgbClr val="F2F2F2"/>
          </a:solidFill>
        </p:spPr>
        <p:txBody>
          <a:bodyPr vert="horz">
            <a:noAutofit/>
          </a:bodyPr>
          <a:lstStyle>
            <a:lvl1pPr algn="l">
              <a:defRPr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3301" y="1933575"/>
            <a:ext cx="4889500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>
          <a:xfrm>
            <a:off x="228600" y="1069200"/>
            <a:ext cx="4809600" cy="784800"/>
          </a:xfrm>
          <a:solidFill>
            <a:schemeClr val="bg1"/>
          </a:solidFill>
        </p:spPr>
        <p:txBody>
          <a:bodyPr lIns="468000" tIns="72000" rIns="144000" bIns="72000" anchor="ctr" anchorCtr="0">
            <a:noAutofit/>
          </a:bodyPr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/>
              <a:t> |</a:t>
            </a: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June 2023</a:t>
            </a:r>
            <a:endParaRPr lang="de-DE"/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/>
              <a:t>Click to add Slide Remark / Source</a:t>
            </a:r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6084000" y="2714400"/>
            <a:ext cx="4899600" cy="3452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2027 | Application Form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50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Text and Title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228600" y="-1"/>
            <a:ext cx="4809600" cy="6630989"/>
          </a:xfrm>
          <a:solidFill>
            <a:srgbClr val="F2F2F2"/>
          </a:solidFill>
        </p:spPr>
        <p:txBody>
          <a:bodyPr vert="horz">
            <a:noAutofit/>
          </a:bodyPr>
          <a:lstStyle>
            <a:lvl1pPr algn="l">
              <a:defRPr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3301" y="1933575"/>
            <a:ext cx="4889500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>
          <a:xfrm>
            <a:off x="228600" y="4957200"/>
            <a:ext cx="4809600" cy="784800"/>
          </a:xfrm>
          <a:solidFill>
            <a:schemeClr val="bg1"/>
          </a:solidFill>
        </p:spPr>
        <p:txBody>
          <a:bodyPr lIns="468000" tIns="72000" rIns="144000" bIns="72000" anchor="ctr" anchorCtr="0">
            <a:noAutofit/>
          </a:bodyPr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/>
              <a:t> |</a:t>
            </a: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June 2023</a:t>
            </a:r>
            <a:endParaRPr lang="de-DE"/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/>
              <a:t>Click to add Slide Remark / Source</a:t>
            </a:r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6084000" y="2714400"/>
            <a:ext cx="4899600" cy="3452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2027 | Application Form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69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228600" y="-1"/>
            <a:ext cx="4809600" cy="6630989"/>
          </a:xfrm>
          <a:solidFill>
            <a:srgbClr val="F2F2F2"/>
          </a:solidFill>
        </p:spPr>
        <p:txBody>
          <a:bodyPr vert="horz">
            <a:noAutofit/>
          </a:bodyPr>
          <a:lstStyle>
            <a:lvl1pPr algn="l">
              <a:defRPr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>
          <a:xfrm>
            <a:off x="228600" y="2440800"/>
            <a:ext cx="4809600" cy="784800"/>
          </a:xfrm>
          <a:solidFill>
            <a:schemeClr val="bg1"/>
          </a:solidFill>
        </p:spPr>
        <p:txBody>
          <a:bodyPr lIns="468000" tIns="72000" rIns="144000" bIns="72000" anchor="ctr" anchorCtr="0">
            <a:noAutofit/>
          </a:bodyPr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/>
              <a:t> |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June 2023</a:t>
            </a:r>
            <a:endParaRPr lang="de-DE"/>
          </a:p>
        </p:txBody>
      </p:sp>
      <p:sp>
        <p:nvSpPr>
          <p:cNvPr id="12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0400" y="4863693"/>
            <a:ext cx="123111" cy="1598194"/>
          </a:xfrm>
        </p:spPr>
        <p:txBody>
          <a:bodyPr vert="vert270" wrap="none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FFFFFF"/>
                </a:solidFill>
              </a:defRPr>
            </a:lvl1pPr>
            <a:lvl2pPr marL="180975" indent="0">
              <a:buFontTx/>
              <a:buNone/>
              <a:defRPr/>
            </a:lvl2pPr>
            <a:lvl3pPr marL="36195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/>
              <a:t>Click to add Slide Remark / Source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6084000" y="1933200"/>
            <a:ext cx="4899600" cy="4233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2027 | Application Form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97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 bwMode="gray">
          <a:xfrm>
            <a:off x="0" y="0"/>
            <a:ext cx="228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825500" y="651947"/>
            <a:ext cx="8712200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2388400" y="1924050"/>
            <a:ext cx="8432000" cy="42417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6" name="Rechteck 15"/>
          <p:cNvSpPr/>
          <p:nvPr/>
        </p:nvSpPr>
        <p:spPr bwMode="gray">
          <a:xfrm>
            <a:off x="-3" y="6631784"/>
            <a:ext cx="12192003" cy="2262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78057" y="6689021"/>
            <a:ext cx="5434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‹Nr.›</a:t>
            </a:fld>
            <a:r>
              <a:rPr lang="de-DE"/>
              <a:t> |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11457261" y="6689021"/>
            <a:ext cx="5193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lang="de-DE" sz="8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June 2023</a:t>
            </a:r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169894" y="6689021"/>
            <a:ext cx="352364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OE-A Competition 2027 | Application Form</a:t>
            </a:r>
            <a:endParaRPr lang="en-GB"/>
          </a:p>
        </p:txBody>
      </p:sp>
      <p:sp>
        <p:nvSpPr>
          <p:cNvPr id="15" name="Fußzeilenplatzhalter 4"/>
          <p:cNvSpPr txBox="1">
            <a:spLocks/>
          </p:cNvSpPr>
          <p:nvPr/>
        </p:nvSpPr>
        <p:spPr bwMode="gray">
          <a:xfrm>
            <a:off x="222245" y="6689021"/>
            <a:ext cx="1947649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© OE-A – A </a:t>
            </a:r>
            <a:r>
              <a:rPr lang="de-DE" err="1"/>
              <a:t>working</a:t>
            </a:r>
            <a:r>
              <a:rPr lang="de-DE" baseline="0"/>
              <a:t> </a:t>
            </a:r>
            <a:r>
              <a:rPr lang="de-DE" baseline="0" err="1"/>
              <a:t>group</a:t>
            </a:r>
            <a:r>
              <a:rPr lang="de-DE" baseline="0"/>
              <a:t> </a:t>
            </a:r>
            <a:r>
              <a:rPr lang="de-DE" baseline="0" err="1"/>
              <a:t>within</a:t>
            </a:r>
            <a:r>
              <a:rPr lang="de-DE" baseline="0"/>
              <a:t> VDMA</a:t>
            </a:r>
            <a:endParaRPr lang="en-GB"/>
          </a:p>
        </p:txBody>
      </p:sp>
      <p:pic>
        <p:nvPicPr>
          <p:cNvPr id="11" name="Picture 2" descr="H:\Bilder\oe-a_4c_transparent.gif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8775" y="346023"/>
            <a:ext cx="1478693" cy="98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70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57" r:id="rId2"/>
    <p:sldLayoutId id="2147483658" r:id="rId3"/>
    <p:sldLayoutId id="2147483659" r:id="rId4"/>
    <p:sldLayoutId id="2147483660" r:id="rId5"/>
    <p:sldLayoutId id="2147483709" r:id="rId6"/>
    <p:sldLayoutId id="2147483710" r:id="rId7"/>
    <p:sldLayoutId id="2147483711" r:id="rId8"/>
    <p:sldLayoutId id="2147483712" r:id="rId9"/>
    <p:sldLayoutId id="2147483661" r:id="rId10"/>
    <p:sldLayoutId id="2147483662" r:id="rId11"/>
    <p:sldLayoutId id="2147483683" r:id="rId12"/>
    <p:sldLayoutId id="2147483690" r:id="rId13"/>
    <p:sldLayoutId id="2147483728" r:id="rId14"/>
    <p:sldLayoutId id="2147483725" r:id="rId15"/>
    <p:sldLayoutId id="2147483705" r:id="rId16"/>
    <p:sldLayoutId id="2147483726" r:id="rId17"/>
    <p:sldLayoutId id="2147483727" r:id="rId18"/>
    <p:sldLayoutId id="2147483708" r:id="rId19"/>
    <p:sldLayoutId id="2147483734" r:id="rId20"/>
    <p:sldLayoutId id="2147483777" r:id="rId21"/>
    <p:sldLayoutId id="2147483778" r:id="rId2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800"/>
        </a:spcBef>
        <a:buFontTx/>
        <a:buNone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100000"/>
        </a:lnSpc>
        <a:spcBef>
          <a:spcPts val="200"/>
        </a:spcBef>
        <a:buClr>
          <a:schemeClr val="tx1"/>
        </a:buClr>
        <a:buFont typeface="Arial" panose="020B0604020202020204" pitchFamily="34" charset="0"/>
        <a:buChar char="‒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100000"/>
        </a:lnSpc>
        <a:spcBef>
          <a:spcPts val="200"/>
        </a:spcBef>
        <a:buClr>
          <a:schemeClr val="bg1"/>
        </a:buClr>
        <a:buFont typeface="Arial" panose="020B0604020202020204" pitchFamily="34" charset="0"/>
        <a:buChar char="‒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100000"/>
        </a:lnSpc>
        <a:spcBef>
          <a:spcPts val="200"/>
        </a:spcBef>
        <a:buClr>
          <a:schemeClr val="bg1"/>
        </a:buClr>
        <a:buFont typeface="Arial" panose="020B0604020202020204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-a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lice.Persichetti@oe-a.org" TargetMode="External"/><Relationship Id="rId2" Type="http://schemas.openxmlformats.org/officeDocument/2006/relationships/hyperlink" Target="mailto:Isabella.Treser@oe-a.org" TargetMode="Externa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sz="quarter" idx="15"/>
          </p:nvPr>
        </p:nvSpPr>
        <p:spPr>
          <a:xfrm>
            <a:off x="50400" y="4506223"/>
            <a:ext cx="123111" cy="1955664"/>
          </a:xfrm>
        </p:spPr>
        <p:txBody>
          <a:bodyPr/>
          <a:lstStyle/>
          <a:p>
            <a:r>
              <a:rPr lang="de-DE" dirty="0"/>
              <a:t>Image source: </a:t>
            </a:r>
            <a:r>
              <a:rPr lang="de-DE" dirty="0" err="1"/>
              <a:t>TracXon</a:t>
            </a:r>
            <a:r>
              <a:rPr lang="de-DE" dirty="0"/>
              <a:t> &amp; Messe München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 bwMode="gray">
          <a:xfrm>
            <a:off x="2169894" y="6689021"/>
            <a:ext cx="596286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OE-A Competition 2027 | Application Form</a:t>
            </a:r>
            <a:endParaRPr lang="de-DE"/>
          </a:p>
        </p:txBody>
      </p:sp>
      <p:sp>
        <p:nvSpPr>
          <p:cNvPr id="15" name="Titel 2"/>
          <p:cNvSpPr>
            <a:spLocks noGrp="1"/>
          </p:cNvSpPr>
          <p:nvPr>
            <p:ph type="title"/>
          </p:nvPr>
        </p:nvSpPr>
        <p:spPr>
          <a:xfrm>
            <a:off x="5726113" y="2878521"/>
            <a:ext cx="3970337" cy="110095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OE-A Competition 2027</a:t>
            </a:r>
            <a:br>
              <a:rPr lang="en-US" dirty="0"/>
            </a:br>
            <a:r>
              <a:rPr lang="de-DE" sz="2000" b="1" dirty="0" err="1">
                <a:solidFill>
                  <a:schemeClr val="bg1"/>
                </a:solidFill>
              </a:rPr>
              <a:t>Application</a:t>
            </a:r>
            <a:r>
              <a:rPr lang="de-DE" sz="2000" b="1" dirty="0">
                <a:solidFill>
                  <a:schemeClr val="bg1"/>
                </a:solidFill>
              </a:rPr>
              <a:t> Form</a:t>
            </a:r>
            <a:endParaRPr lang="en-US" dirty="0"/>
          </a:p>
        </p:txBody>
      </p:sp>
      <p:sp>
        <p:nvSpPr>
          <p:cNvPr id="19" name="Inhaltsplatzhalter 7"/>
          <p:cNvSpPr txBox="1">
            <a:spLocks/>
          </p:cNvSpPr>
          <p:nvPr/>
        </p:nvSpPr>
        <p:spPr bwMode="auto">
          <a:xfrm>
            <a:off x="5647525" y="5433247"/>
            <a:ext cx="2620175" cy="67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6582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F49100"/>
              </a:buClr>
              <a:buSzPct val="75000"/>
              <a:buFont typeface="Wingdings" pitchFamily="2" charset="2"/>
              <a:buChar char="£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700"/>
              </a:buClr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de-DE" sz="1200" b="1" kern="0" dirty="0">
                <a:solidFill>
                  <a:srgbClr val="006582"/>
                </a:solidFill>
              </a:rPr>
              <a:t>OE-A</a:t>
            </a:r>
          </a:p>
          <a:p>
            <a:pPr marL="0" lv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de-DE" sz="1200" b="1" kern="0" dirty="0">
                <a:solidFill>
                  <a:srgbClr val="006582"/>
                </a:solidFill>
              </a:rPr>
              <a:t>VDMA e.V.</a:t>
            </a:r>
          </a:p>
          <a:p>
            <a:pPr marL="0" lv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de-DE" sz="1200" b="1" kern="0" dirty="0">
                <a:solidFill>
                  <a:srgbClr val="006582"/>
                </a:solidFill>
              </a:rPr>
              <a:t>Frankfurt, Germany</a:t>
            </a:r>
          </a:p>
          <a:p>
            <a:pPr marL="0" lv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de-DE" sz="1200" b="1" kern="0" dirty="0">
                <a:solidFill>
                  <a:srgbClr val="00658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www.oe-a.org</a:t>
            </a:r>
            <a:endParaRPr lang="de-DE" sz="1200" b="1" kern="0" dirty="0">
              <a:solidFill>
                <a:srgbClr val="006582"/>
              </a:solidFill>
            </a:endParaRPr>
          </a:p>
        </p:txBody>
      </p:sp>
      <p:sp>
        <p:nvSpPr>
          <p:cNvPr id="37" name="Foliennummernplatzhalter 4">
            <a:extLst>
              <a:ext uri="{FF2B5EF4-FFF2-40B4-BE49-F238E27FC236}">
                <a16:creationId xmlns:a16="http://schemas.microsoft.com/office/drawing/2014/main" id="{2A4D46E9-BF31-4B22-9D1D-AEA0FBFD1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6857" y="6689021"/>
            <a:ext cx="543418" cy="123111"/>
          </a:xfrm>
        </p:spPr>
        <p:txBody>
          <a:bodyPr/>
          <a:lstStyle/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1</a:t>
            </a:fld>
            <a:r>
              <a:rPr lang="de-DE"/>
              <a:t> |</a:t>
            </a:r>
          </a:p>
        </p:txBody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BA220A0E-6C20-B4A2-B1F1-E10768D697B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21" name="Bildplatzhalter 20">
            <a:extLst>
              <a:ext uri="{FF2B5EF4-FFF2-40B4-BE49-F238E27FC236}">
                <a16:creationId xmlns:a16="http://schemas.microsoft.com/office/drawing/2014/main" id="{CFF8A77D-C761-2085-181E-5283CE8654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599" y="0"/>
            <a:ext cx="4809600" cy="3315600"/>
          </a:xfrm>
        </p:spPr>
      </p:pic>
    </p:spTree>
    <p:extLst>
      <p:ext uri="{BB962C8B-B14F-4D97-AF65-F5344CB8AC3E}">
        <p14:creationId xmlns:p14="http://schemas.microsoft.com/office/powerpoint/2010/main" val="325079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0124" y="493447"/>
            <a:ext cx="8712200" cy="738664"/>
          </a:xfrm>
        </p:spPr>
        <p:txBody>
          <a:bodyPr/>
          <a:lstStyle/>
          <a:p>
            <a:pPr marL="623888" indent="-623888"/>
            <a:r>
              <a:rPr lang="de-DE" sz="2000"/>
              <a:t>Benefits </a:t>
            </a:r>
            <a:r>
              <a:rPr lang="de-DE" sz="2000" err="1"/>
              <a:t>of</a:t>
            </a:r>
            <a:r>
              <a:rPr lang="de-DE" sz="2000"/>
              <a:t> </a:t>
            </a:r>
            <a:r>
              <a:rPr lang="de-DE" sz="2000" err="1"/>
              <a:t>your</a:t>
            </a:r>
            <a:r>
              <a:rPr lang="de-DE" sz="2000"/>
              <a:t> </a:t>
            </a:r>
            <a:r>
              <a:rPr lang="de-DE" sz="2000" err="1"/>
              <a:t>project</a:t>
            </a:r>
            <a:endParaRPr lang="de-DE" sz="200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OE-A Competition 2027 | Application Form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1429649" y="1274762"/>
            <a:ext cx="8402740" cy="4232275"/>
          </a:xfrm>
        </p:spPr>
        <p:txBody>
          <a:bodyPr/>
          <a:lstStyle/>
          <a:p>
            <a:r>
              <a:rPr lang="de-DE" sz="1800" b="0" err="1"/>
              <a:t>Please</a:t>
            </a:r>
            <a:r>
              <a:rPr lang="de-DE" sz="1800" b="0"/>
              <a:t> </a:t>
            </a:r>
            <a:r>
              <a:rPr lang="de-DE" sz="1800" b="0" err="1"/>
              <a:t>explain</a:t>
            </a:r>
            <a:r>
              <a:rPr lang="de-DE" sz="1800" b="0"/>
              <a:t> </a:t>
            </a:r>
            <a:r>
              <a:rPr lang="de-DE" sz="1800" b="0" err="1"/>
              <a:t>the</a:t>
            </a:r>
            <a:r>
              <a:rPr lang="de-DE" sz="1800" b="0"/>
              <a:t> </a:t>
            </a:r>
            <a:r>
              <a:rPr lang="de-DE" sz="1800" b="0" err="1"/>
              <a:t>benefits</a:t>
            </a:r>
            <a:r>
              <a:rPr lang="de-DE" sz="1800" b="0"/>
              <a:t> </a:t>
            </a:r>
            <a:r>
              <a:rPr lang="de-DE" sz="1800" b="0" err="1"/>
              <a:t>of</a:t>
            </a:r>
            <a:r>
              <a:rPr lang="de-DE" sz="1800" b="0"/>
              <a:t> </a:t>
            </a:r>
            <a:r>
              <a:rPr lang="de-DE" sz="1800" b="0" err="1"/>
              <a:t>your</a:t>
            </a:r>
            <a:r>
              <a:rPr lang="de-DE" sz="1800" b="0"/>
              <a:t> </a:t>
            </a:r>
            <a:r>
              <a:rPr lang="de-DE" sz="1800" b="0" err="1"/>
              <a:t>project</a:t>
            </a:r>
            <a:r>
              <a:rPr lang="de-DE" sz="1800" b="0"/>
              <a:t> </a:t>
            </a:r>
            <a:r>
              <a:rPr lang="de-DE" sz="1800" b="0" err="1"/>
              <a:t>here</a:t>
            </a:r>
            <a:r>
              <a:rPr lang="de-DE" sz="1800" b="0"/>
              <a:t> (</a:t>
            </a:r>
            <a:r>
              <a:rPr lang="de-DE" sz="1800" b="0" err="1"/>
              <a:t>motivation</a:t>
            </a:r>
            <a:r>
              <a:rPr lang="de-DE" sz="1800" b="0"/>
              <a:t>, </a:t>
            </a:r>
            <a:r>
              <a:rPr lang="de-DE" sz="1800" b="0" err="1"/>
              <a:t>advantages</a:t>
            </a:r>
            <a:r>
              <a:rPr lang="de-DE" sz="1800" b="0"/>
              <a:t>…) </a:t>
            </a:r>
          </a:p>
          <a:p>
            <a:endParaRPr lang="de-DE" sz="180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10</a:t>
            </a:fld>
            <a:r>
              <a:rPr lang="de-DE"/>
              <a:t> |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2161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9649" y="497569"/>
            <a:ext cx="6676126" cy="435881"/>
          </a:xfrm>
        </p:spPr>
        <p:txBody>
          <a:bodyPr/>
          <a:lstStyle/>
          <a:p>
            <a:pPr marL="623888" indent="-623888"/>
            <a:r>
              <a:rPr lang="de-DE" sz="2000"/>
              <a:t>Target Industry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OE-A Competition 2027 | Application Form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1420950" y="1274762"/>
            <a:ext cx="8105638" cy="42322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1800" b="0" err="1"/>
              <a:t>Please</a:t>
            </a:r>
            <a:r>
              <a:rPr lang="de-DE" sz="1800" b="0"/>
              <a:t> </a:t>
            </a:r>
            <a:r>
              <a:rPr lang="de-DE" sz="1800" b="0" err="1"/>
              <a:t>insert</a:t>
            </a:r>
            <a:r>
              <a:rPr lang="de-DE" sz="1800" b="0"/>
              <a:t> </a:t>
            </a:r>
            <a:r>
              <a:rPr lang="de-DE" sz="1800" b="0" err="1"/>
              <a:t>the</a:t>
            </a:r>
            <a:r>
              <a:rPr lang="de-DE" sz="1800" b="0"/>
              <a:t> </a:t>
            </a:r>
            <a:r>
              <a:rPr lang="de-DE" sz="1800" b="0" err="1"/>
              <a:t>target</a:t>
            </a:r>
            <a:r>
              <a:rPr lang="de-DE" sz="1800" b="0"/>
              <a:t> </a:t>
            </a:r>
            <a:r>
              <a:rPr lang="de-DE" sz="1800" b="0" err="1"/>
              <a:t>industry</a:t>
            </a:r>
            <a:r>
              <a:rPr lang="de-DE" sz="1800" b="0"/>
              <a:t> </a:t>
            </a:r>
            <a:r>
              <a:rPr lang="de-DE" sz="1800" b="0" err="1"/>
              <a:t>of</a:t>
            </a:r>
            <a:r>
              <a:rPr lang="de-DE" sz="1800" b="0"/>
              <a:t> </a:t>
            </a:r>
            <a:r>
              <a:rPr lang="de-DE" sz="1800" b="0" err="1"/>
              <a:t>your</a:t>
            </a:r>
            <a:r>
              <a:rPr lang="de-DE" sz="1800" b="0"/>
              <a:t> </a:t>
            </a:r>
            <a:r>
              <a:rPr lang="de-DE" sz="1800" b="0" err="1"/>
              <a:t>demonstrator</a:t>
            </a:r>
            <a:r>
              <a:rPr lang="de-DE" sz="1800" b="0"/>
              <a:t> </a:t>
            </a:r>
            <a:r>
              <a:rPr lang="de-DE" sz="1800" b="0" err="1"/>
              <a:t>here</a:t>
            </a:r>
            <a:endParaRPr lang="de-DE" sz="1800" b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1400" b="0" err="1">
                <a:highlight>
                  <a:srgbClr val="FFFFFF"/>
                </a:highlight>
              </a:rPr>
              <a:t>For</a:t>
            </a:r>
            <a:r>
              <a:rPr lang="de-DE" sz="1400" b="0">
                <a:highlight>
                  <a:srgbClr val="FFFFFF"/>
                </a:highlight>
              </a:rPr>
              <a:t> </a:t>
            </a:r>
            <a:r>
              <a:rPr lang="de-DE" sz="1400" b="0" err="1">
                <a:highlight>
                  <a:srgbClr val="FFFFFF"/>
                </a:highlight>
              </a:rPr>
              <a:t>example</a:t>
            </a:r>
            <a:r>
              <a:rPr lang="de-DE" sz="1400" b="0">
                <a:highlight>
                  <a:srgbClr val="FFFFFF"/>
                </a:highlight>
              </a:rPr>
              <a:t>: Automotive, Consumer Electronics, </a:t>
            </a:r>
            <a:r>
              <a:rPr lang="de-DE" sz="1400" b="0" err="1">
                <a:highlight>
                  <a:srgbClr val="FFFFFF"/>
                </a:highlight>
              </a:rPr>
              <a:t>Healthcare</a:t>
            </a:r>
            <a:r>
              <a:rPr lang="de-DE" sz="1400" b="0">
                <a:highlight>
                  <a:srgbClr val="FFFFFF"/>
                </a:highlight>
              </a:rPr>
              <a:t>, Internet </a:t>
            </a:r>
            <a:r>
              <a:rPr lang="de-DE" sz="1400" b="0" err="1">
                <a:highlight>
                  <a:srgbClr val="FFFFFF"/>
                </a:highlight>
              </a:rPr>
              <a:t>of</a:t>
            </a:r>
            <a:r>
              <a:rPr lang="de-DE" sz="1400" b="0">
                <a:highlight>
                  <a:srgbClr val="FFFFFF"/>
                </a:highlight>
              </a:rPr>
              <a:t> Things, </a:t>
            </a:r>
            <a:r>
              <a:rPr lang="de-DE" sz="1400" b="0" err="1">
                <a:highlight>
                  <a:srgbClr val="FFFFFF"/>
                </a:highlight>
              </a:rPr>
              <a:t>Printing</a:t>
            </a:r>
            <a:r>
              <a:rPr lang="de-DE" sz="1400" b="0">
                <a:highlight>
                  <a:srgbClr val="FFFFFF"/>
                </a:highlight>
              </a:rPr>
              <a:t> and </a:t>
            </a:r>
            <a:r>
              <a:rPr lang="de-DE" sz="1400" b="0" err="1">
                <a:highlight>
                  <a:srgbClr val="FFFFFF"/>
                </a:highlight>
              </a:rPr>
              <a:t>Packaging</a:t>
            </a:r>
            <a:r>
              <a:rPr lang="de-DE" sz="1400" b="0">
                <a:highlight>
                  <a:srgbClr val="FFFFFF"/>
                </a:highlight>
              </a:rPr>
              <a:t>, Smart Buildings...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11</a:t>
            </a:fld>
            <a:r>
              <a:rPr lang="de-DE"/>
              <a:t> |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0232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2062" y="492933"/>
            <a:ext cx="5025888" cy="335742"/>
          </a:xfrm>
        </p:spPr>
        <p:txBody>
          <a:bodyPr/>
          <a:lstStyle/>
          <a:p>
            <a:pPr marL="623888" indent="-623888"/>
            <a:r>
              <a:rPr lang="de-DE" sz="2000" err="1"/>
              <a:t>Category</a:t>
            </a:r>
            <a:endParaRPr lang="de-DE" sz="200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OE-A Competition 2027 | Application Form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1421637" y="1197534"/>
            <a:ext cx="8989187" cy="335742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de-DE" sz="1800" err="1"/>
              <a:t>Please</a:t>
            </a:r>
            <a:r>
              <a:rPr lang="de-DE" sz="1800"/>
              <a:t> </a:t>
            </a:r>
            <a:r>
              <a:rPr lang="de-DE" sz="1800">
                <a:highlight>
                  <a:srgbClr val="FFFF00"/>
                </a:highlight>
              </a:rPr>
              <a:t>highlight</a:t>
            </a:r>
            <a:r>
              <a:rPr lang="de-DE" sz="1800"/>
              <a:t> </a:t>
            </a:r>
            <a:r>
              <a:rPr lang="de-DE" sz="1800" err="1"/>
              <a:t>the</a:t>
            </a:r>
            <a:r>
              <a:rPr lang="de-DE" sz="1800"/>
              <a:t> </a:t>
            </a:r>
            <a:r>
              <a:rPr lang="de-DE" sz="1800" err="1"/>
              <a:t>organic</a:t>
            </a:r>
            <a:r>
              <a:rPr lang="de-DE" sz="1800"/>
              <a:t> and printed electronic </a:t>
            </a:r>
            <a:r>
              <a:rPr lang="de-DE" sz="1800" err="1"/>
              <a:t>components</a:t>
            </a:r>
            <a:r>
              <a:rPr lang="de-DE" sz="1800"/>
              <a:t> </a:t>
            </a:r>
            <a:r>
              <a:rPr lang="de-DE" sz="1800" err="1"/>
              <a:t>you</a:t>
            </a:r>
            <a:r>
              <a:rPr lang="de-DE" sz="1800"/>
              <a:t> </a:t>
            </a:r>
            <a:r>
              <a:rPr lang="de-DE" sz="1800" err="1"/>
              <a:t>are</a:t>
            </a:r>
            <a:r>
              <a:rPr lang="de-DE" sz="1800"/>
              <a:t> </a:t>
            </a:r>
            <a:r>
              <a:rPr lang="de-DE" sz="1800" err="1"/>
              <a:t>using</a:t>
            </a:r>
            <a:r>
              <a:rPr lang="de-DE" sz="1800"/>
              <a:t>: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12</a:t>
            </a:fld>
            <a:r>
              <a:rPr lang="de-DE"/>
              <a:t> |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CF43EE3-4F2B-3F67-4A06-5131111556C1}"/>
              </a:ext>
            </a:extLst>
          </p:cNvPr>
          <p:cNvSpPr txBox="1"/>
          <p:nvPr/>
        </p:nvSpPr>
        <p:spPr>
          <a:xfrm>
            <a:off x="1347616" y="1632838"/>
            <a:ext cx="8358359" cy="361137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indent="-3600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DE" sz="1400" b="0" dirty="0" err="1">
                <a:solidFill>
                  <a:srgbClr val="006582"/>
                </a:solidFill>
              </a:rPr>
              <a:t>Conductive</a:t>
            </a:r>
            <a:r>
              <a:rPr lang="de-DE" sz="1400" b="0" dirty="0">
                <a:solidFill>
                  <a:srgbClr val="006582"/>
                </a:solidFill>
              </a:rPr>
              <a:t> </a:t>
            </a:r>
            <a:r>
              <a:rPr lang="de-DE" sz="1400" b="0" dirty="0" err="1">
                <a:solidFill>
                  <a:srgbClr val="006582"/>
                </a:solidFill>
              </a:rPr>
              <a:t>path</a:t>
            </a:r>
            <a:endParaRPr lang="de-DE" sz="1400" b="0" dirty="0">
              <a:solidFill>
                <a:srgbClr val="006582"/>
              </a:solidFill>
            </a:endParaRPr>
          </a:p>
          <a:p>
            <a:pPr indent="-3600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DE" sz="1400" b="0" dirty="0">
                <a:solidFill>
                  <a:srgbClr val="006582"/>
                </a:solidFill>
              </a:rPr>
              <a:t>Interconnection</a:t>
            </a:r>
          </a:p>
          <a:p>
            <a:pPr indent="-3600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DE" sz="1400" b="0" dirty="0">
                <a:solidFill>
                  <a:srgbClr val="006582"/>
                </a:solidFill>
              </a:rPr>
              <a:t>OLED</a:t>
            </a:r>
          </a:p>
          <a:p>
            <a:pPr indent="-3600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DE" sz="1400" b="0" dirty="0">
                <a:solidFill>
                  <a:srgbClr val="006582"/>
                </a:solidFill>
              </a:rPr>
              <a:t>OPV</a:t>
            </a:r>
          </a:p>
          <a:p>
            <a:pPr indent="-3600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DE" sz="1400" b="0" dirty="0" err="1">
                <a:solidFill>
                  <a:srgbClr val="006582"/>
                </a:solidFill>
              </a:rPr>
              <a:t>Organic</a:t>
            </a:r>
            <a:r>
              <a:rPr lang="de-DE" sz="1400" b="0" dirty="0">
                <a:solidFill>
                  <a:srgbClr val="006582"/>
                </a:solidFill>
              </a:rPr>
              <a:t> TFT / Printed TFT</a:t>
            </a:r>
          </a:p>
          <a:p>
            <a:pPr indent="-3600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DE" sz="1400" b="0" dirty="0" err="1">
                <a:solidFill>
                  <a:srgbClr val="006582"/>
                </a:solidFill>
              </a:rPr>
              <a:t>Organic</a:t>
            </a:r>
            <a:r>
              <a:rPr lang="de-DE" sz="1400" b="0" dirty="0">
                <a:solidFill>
                  <a:srgbClr val="006582"/>
                </a:solidFill>
              </a:rPr>
              <a:t> Semiconductor</a:t>
            </a:r>
            <a:endParaRPr lang="de-DE" sz="1400" b="0" dirty="0">
              <a:solidFill>
                <a:srgbClr val="006582"/>
              </a:solidFill>
              <a:highlight>
                <a:srgbClr val="FF0000"/>
              </a:highlight>
            </a:endParaRPr>
          </a:p>
          <a:p>
            <a:pPr indent="-3600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DE" sz="1400" b="0" dirty="0">
                <a:solidFill>
                  <a:srgbClr val="006582"/>
                </a:solidFill>
              </a:rPr>
              <a:t>Printed </a:t>
            </a:r>
            <a:r>
              <a:rPr lang="de-DE" sz="1400" b="0" dirty="0" err="1">
                <a:solidFill>
                  <a:srgbClr val="006582"/>
                </a:solidFill>
              </a:rPr>
              <a:t>antenna</a:t>
            </a:r>
            <a:endParaRPr lang="de-DE" sz="1400" b="0" dirty="0">
              <a:solidFill>
                <a:srgbClr val="006582"/>
              </a:solidFill>
            </a:endParaRPr>
          </a:p>
          <a:p>
            <a:pPr indent="-3600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DE" sz="1400" b="0" dirty="0">
                <a:solidFill>
                  <a:srgbClr val="006582"/>
                </a:solidFill>
              </a:rPr>
              <a:t>Printed </a:t>
            </a:r>
            <a:r>
              <a:rPr lang="de-DE" sz="1400" b="0" dirty="0" err="1">
                <a:solidFill>
                  <a:srgbClr val="006582"/>
                </a:solidFill>
              </a:rPr>
              <a:t>battery</a:t>
            </a:r>
            <a:endParaRPr lang="de-DE" sz="1400" b="0" dirty="0">
              <a:solidFill>
                <a:srgbClr val="006582"/>
              </a:solidFill>
            </a:endParaRPr>
          </a:p>
          <a:p>
            <a:pPr indent="-3600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DE" sz="1400" b="0" dirty="0">
                <a:solidFill>
                  <a:srgbClr val="006582"/>
                </a:solidFill>
              </a:rPr>
              <a:t>Printed </a:t>
            </a:r>
            <a:r>
              <a:rPr lang="de-DE" sz="1400" b="0" dirty="0" err="1">
                <a:solidFill>
                  <a:srgbClr val="006582"/>
                </a:solidFill>
              </a:rPr>
              <a:t>capacitive</a:t>
            </a:r>
            <a:r>
              <a:rPr lang="de-DE" sz="1400" b="0" dirty="0">
                <a:solidFill>
                  <a:srgbClr val="006582"/>
                </a:solidFill>
              </a:rPr>
              <a:t> switch</a:t>
            </a:r>
            <a:endParaRPr lang="de-DE" sz="1400" dirty="0">
              <a:solidFill>
                <a:srgbClr val="006582"/>
              </a:solidFill>
            </a:endParaRPr>
          </a:p>
          <a:p>
            <a:pPr indent="-3600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DE" sz="1400" dirty="0">
                <a:solidFill>
                  <a:srgbClr val="006582"/>
                </a:solidFill>
              </a:rPr>
              <a:t>Printed </a:t>
            </a:r>
            <a:r>
              <a:rPr lang="de-DE" sz="1400" dirty="0" err="1">
                <a:solidFill>
                  <a:srgbClr val="006582"/>
                </a:solidFill>
              </a:rPr>
              <a:t>dielectric</a:t>
            </a:r>
            <a:r>
              <a:rPr lang="de-DE" sz="1400" dirty="0">
                <a:solidFill>
                  <a:srgbClr val="006582"/>
                </a:solidFill>
              </a:rPr>
              <a:t> / </a:t>
            </a:r>
            <a:r>
              <a:rPr lang="de-DE" sz="1400" dirty="0" err="1">
                <a:solidFill>
                  <a:srgbClr val="006582"/>
                </a:solidFill>
              </a:rPr>
              <a:t>insulator</a:t>
            </a:r>
            <a:endParaRPr lang="de-DE" sz="1400" dirty="0">
              <a:solidFill>
                <a:srgbClr val="006582"/>
              </a:solidFill>
            </a:endParaRPr>
          </a:p>
          <a:p>
            <a:pPr indent="-3600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DE" sz="1400" dirty="0">
                <a:solidFill>
                  <a:srgbClr val="006582"/>
                </a:solidFill>
              </a:rPr>
              <a:t>Printed </a:t>
            </a:r>
            <a:r>
              <a:rPr lang="de-DE" sz="1400" dirty="0" err="1">
                <a:solidFill>
                  <a:srgbClr val="006582"/>
                </a:solidFill>
              </a:rPr>
              <a:t>electrochromic</a:t>
            </a:r>
            <a:r>
              <a:rPr lang="de-DE" sz="1400" dirty="0">
                <a:solidFill>
                  <a:srgbClr val="006582"/>
                </a:solidFill>
              </a:rPr>
              <a:t> </a:t>
            </a:r>
            <a:r>
              <a:rPr lang="de-DE" sz="1400" dirty="0" err="1">
                <a:solidFill>
                  <a:srgbClr val="006582"/>
                </a:solidFill>
              </a:rPr>
              <a:t>display</a:t>
            </a:r>
            <a:endParaRPr lang="de-DE" sz="1400" dirty="0">
              <a:solidFill>
                <a:srgbClr val="006582"/>
              </a:solidFill>
            </a:endParaRPr>
          </a:p>
          <a:p>
            <a:pPr indent="-3600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DE" sz="1400" dirty="0">
                <a:solidFill>
                  <a:srgbClr val="006582"/>
                </a:solidFill>
              </a:rPr>
              <a:t>Printed </a:t>
            </a:r>
            <a:r>
              <a:rPr lang="de-DE" sz="1400" dirty="0" err="1">
                <a:solidFill>
                  <a:srgbClr val="006582"/>
                </a:solidFill>
              </a:rPr>
              <a:t>electrode</a:t>
            </a:r>
            <a:endParaRPr lang="de-DE" sz="1400" dirty="0">
              <a:solidFill>
                <a:srgbClr val="006582"/>
              </a:solidFill>
            </a:endParaRPr>
          </a:p>
          <a:p>
            <a:pPr indent="-3600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DE" sz="1400" dirty="0">
                <a:solidFill>
                  <a:srgbClr val="006582"/>
                </a:solidFill>
              </a:rPr>
              <a:t>Printed </a:t>
            </a:r>
            <a:r>
              <a:rPr lang="de-DE" sz="1400" dirty="0" err="1">
                <a:solidFill>
                  <a:srgbClr val="006582"/>
                </a:solidFill>
              </a:rPr>
              <a:t>electroluminescent</a:t>
            </a:r>
            <a:r>
              <a:rPr lang="de-DE" sz="1400" dirty="0">
                <a:solidFill>
                  <a:srgbClr val="006582"/>
                </a:solidFill>
              </a:rPr>
              <a:t> </a:t>
            </a:r>
            <a:r>
              <a:rPr lang="de-DE" sz="1400" dirty="0" err="1">
                <a:solidFill>
                  <a:srgbClr val="006582"/>
                </a:solidFill>
              </a:rPr>
              <a:t>display</a:t>
            </a:r>
            <a:endParaRPr lang="de-DE" sz="1400" dirty="0">
              <a:solidFill>
                <a:srgbClr val="006582"/>
              </a:solidFill>
            </a:endParaRPr>
          </a:p>
          <a:p>
            <a:pPr indent="-3600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DE" sz="1400" dirty="0">
                <a:solidFill>
                  <a:srgbClr val="006582"/>
                </a:solidFill>
              </a:rPr>
              <a:t>Printed </a:t>
            </a:r>
            <a:r>
              <a:rPr lang="de-DE" sz="1400" dirty="0" err="1">
                <a:solidFill>
                  <a:srgbClr val="006582"/>
                </a:solidFill>
              </a:rPr>
              <a:t>heater</a:t>
            </a:r>
            <a:endParaRPr lang="de-DE" sz="1400" dirty="0">
              <a:solidFill>
                <a:srgbClr val="006582"/>
              </a:solidFill>
            </a:endParaRPr>
          </a:p>
          <a:p>
            <a:pPr indent="-3600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DE" sz="1400" dirty="0">
                <a:solidFill>
                  <a:srgbClr val="006582"/>
                </a:solidFill>
              </a:rPr>
              <a:t>Printed </a:t>
            </a:r>
            <a:r>
              <a:rPr lang="de-DE" sz="1400" dirty="0" err="1">
                <a:solidFill>
                  <a:srgbClr val="006582"/>
                </a:solidFill>
              </a:rPr>
              <a:t>piezo</a:t>
            </a:r>
            <a:r>
              <a:rPr lang="de-DE" sz="1400" dirty="0">
                <a:solidFill>
                  <a:srgbClr val="006582"/>
                </a:solidFill>
              </a:rPr>
              <a:t> </a:t>
            </a:r>
            <a:r>
              <a:rPr lang="de-DE" sz="1400" dirty="0" err="1">
                <a:solidFill>
                  <a:srgbClr val="006582"/>
                </a:solidFill>
              </a:rPr>
              <a:t>elements</a:t>
            </a:r>
            <a:endParaRPr lang="de-DE" sz="1400" dirty="0">
              <a:solidFill>
                <a:srgbClr val="006582"/>
              </a:solidFill>
            </a:endParaRPr>
          </a:p>
          <a:p>
            <a:pPr indent="-3600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DE" sz="1400" dirty="0">
                <a:solidFill>
                  <a:srgbClr val="006582"/>
                </a:solidFill>
              </a:rPr>
              <a:t>Printed </a:t>
            </a:r>
            <a:r>
              <a:rPr lang="de-DE" sz="1400" dirty="0" err="1">
                <a:solidFill>
                  <a:srgbClr val="006582"/>
                </a:solidFill>
              </a:rPr>
              <a:t>sensor</a:t>
            </a:r>
            <a:endParaRPr lang="de-DE" sz="1400" dirty="0">
              <a:solidFill>
                <a:srgbClr val="006582"/>
              </a:solidFill>
            </a:endParaRPr>
          </a:p>
          <a:p>
            <a:pPr indent="-3600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DE" sz="1400" dirty="0">
                <a:solidFill>
                  <a:srgbClr val="006582"/>
                </a:solidFill>
              </a:rPr>
              <a:t>Other, </a:t>
            </a:r>
            <a:r>
              <a:rPr lang="de-DE" sz="1400" dirty="0" err="1">
                <a:solidFill>
                  <a:srgbClr val="006582"/>
                </a:solidFill>
              </a:rPr>
              <a:t>please</a:t>
            </a:r>
            <a:r>
              <a:rPr lang="de-DE" sz="1400" dirty="0">
                <a:solidFill>
                  <a:srgbClr val="006582"/>
                </a:solidFill>
              </a:rPr>
              <a:t> </a:t>
            </a:r>
            <a:r>
              <a:rPr lang="de-DE" sz="1400" dirty="0" err="1">
                <a:solidFill>
                  <a:srgbClr val="006582"/>
                </a:solidFill>
              </a:rPr>
              <a:t>specify</a:t>
            </a:r>
            <a:r>
              <a:rPr lang="de-DE" sz="1400" dirty="0">
                <a:solidFill>
                  <a:srgbClr val="006582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95692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0475" y="494346"/>
            <a:ext cx="4656000" cy="362904"/>
          </a:xfrm>
        </p:spPr>
        <p:txBody>
          <a:bodyPr/>
          <a:lstStyle/>
          <a:p>
            <a:pPr marL="623888" indent="-623888"/>
            <a:r>
              <a:rPr lang="de-DE" sz="2000" err="1"/>
              <a:t>Classical</a:t>
            </a:r>
            <a:r>
              <a:rPr lang="de-DE" sz="2000"/>
              <a:t> </a:t>
            </a:r>
            <a:r>
              <a:rPr lang="de-DE" sz="2000" err="1"/>
              <a:t>components</a:t>
            </a:r>
            <a:endParaRPr lang="de-DE" sz="200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OE-A Competition 2027 | Application Form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1428750" y="1274762"/>
            <a:ext cx="8105638" cy="4232275"/>
          </a:xfrm>
        </p:spPr>
        <p:txBody>
          <a:bodyPr/>
          <a:lstStyle/>
          <a:p>
            <a:r>
              <a:rPr lang="en-US" sz="1800" b="0"/>
              <a:t>Please insert all classical electronic components in your demonstrator</a:t>
            </a:r>
            <a:endParaRPr lang="de-DE" sz="1800" b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13</a:t>
            </a:fld>
            <a:r>
              <a:rPr lang="de-DE"/>
              <a:t> |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035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en-US"/>
              <a:t>OE-A Competition 2027 | Application Form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14</a:t>
            </a:fld>
            <a:r>
              <a:rPr lang="de-DE"/>
              <a:t> |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50400" y="5825494"/>
            <a:ext cx="123111" cy="636393"/>
          </a:xfrm>
        </p:spPr>
        <p:txBody>
          <a:bodyPr/>
          <a:lstStyle/>
          <a:p>
            <a:r>
              <a:rPr lang="de-DE"/>
              <a:t>Source: OE-A</a:t>
            </a:r>
            <a:endParaRPr lang="en-US"/>
          </a:p>
        </p:txBody>
      </p:sp>
      <p:pic>
        <p:nvPicPr>
          <p:cNvPr id="25" name="Grafik 24" descr="Ein Bild, das Weihnachtsbaum, Pflanze, Gras, draußen enthält.&#10;&#10;KI-generierte Inhalte können fehlerhaft sein.">
            <a:extLst>
              <a:ext uri="{FF2B5EF4-FFF2-40B4-BE49-F238E27FC236}">
                <a16:creationId xmlns:a16="http://schemas.microsoft.com/office/drawing/2014/main" id="{5B260942-CE2E-64E7-9505-6905118F97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599" y="3314846"/>
            <a:ext cx="4809600" cy="3330436"/>
          </a:xfrm>
          <a:prstGeom prst="rect">
            <a:avLst/>
          </a:prstGeom>
        </p:spPr>
      </p:pic>
      <p:pic>
        <p:nvPicPr>
          <p:cNvPr id="29" name="Grafik 28" descr="Ein Bild, das Halten, Im Haus, Person, Fernbedienung enthält.&#10;&#10;KI-generierte Inhalte können fehlerhaft sein.">
            <a:extLst>
              <a:ext uri="{FF2B5EF4-FFF2-40B4-BE49-F238E27FC236}">
                <a16:creationId xmlns:a16="http://schemas.microsoft.com/office/drawing/2014/main" id="{6861EC03-C55B-62D4-613E-9A2558A264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0"/>
            <a:ext cx="4809599" cy="3363977"/>
          </a:xfrm>
          <a:prstGeom prst="rect">
            <a:avLst/>
          </a:prstGeom>
        </p:spPr>
      </p:pic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F7FF09FB-4A9C-257C-B484-109BED21449A}"/>
              </a:ext>
            </a:extLst>
          </p:cNvPr>
          <p:cNvGrpSpPr/>
          <p:nvPr/>
        </p:nvGrpSpPr>
        <p:grpSpPr>
          <a:xfrm>
            <a:off x="5729716" y="5022390"/>
            <a:ext cx="2876265" cy="1439497"/>
            <a:chOff x="6091666" y="5022390"/>
            <a:chExt cx="2876265" cy="1439497"/>
          </a:xfrm>
        </p:grpSpPr>
        <p:sp>
          <p:nvSpPr>
            <p:cNvPr id="30" name="Textplatzhalter 11">
              <a:extLst>
                <a:ext uri="{FF2B5EF4-FFF2-40B4-BE49-F238E27FC236}">
                  <a16:creationId xmlns:a16="http://schemas.microsoft.com/office/drawing/2014/main" id="{3CDF1522-0060-B8A2-35D2-4155DFE4C360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091666" y="5022390"/>
              <a:ext cx="2876265" cy="143949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Tx/>
                <a:buNone/>
                <a:defRPr sz="1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361950" indent="-180975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Clr>
                  <a:schemeClr val="tx1"/>
                </a:buClr>
                <a:buFont typeface="Arial" panose="020B0604020202020204" pitchFamily="34" charset="0"/>
                <a:buChar char="»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542925" indent="-180975" algn="l" defTabSz="914400" rtl="0" eaLnBrk="1" latinLnBrk="0" hangingPunct="1">
                <a:lnSpc>
                  <a:spcPct val="100000"/>
                </a:lnSpc>
                <a:spcBef>
                  <a:spcPts val="200"/>
                </a:spcBef>
                <a:buClr>
                  <a:schemeClr val="tx1"/>
                </a:buClr>
                <a:buFont typeface="Arial" panose="020B0604020202020204" pitchFamily="34" charset="0"/>
                <a:buChar char="‒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714375" indent="-171450" algn="l" defTabSz="914400" rtl="0" eaLnBrk="1" latinLnBrk="0" hangingPunct="1">
                <a:lnSpc>
                  <a:spcPct val="100000"/>
                </a:lnSpc>
                <a:spcBef>
                  <a:spcPts val="200"/>
                </a:spcBef>
                <a:buClr>
                  <a:schemeClr val="bg1"/>
                </a:buClr>
                <a:buFont typeface="Arial" panose="020B0604020202020204" pitchFamily="34" charset="0"/>
                <a:buChar char="‒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895350" indent="-180975" algn="l" defTabSz="914400" rtl="0" eaLnBrk="1" latinLnBrk="0" hangingPunct="1">
                <a:lnSpc>
                  <a:spcPct val="100000"/>
                </a:lnSpc>
                <a:spcBef>
                  <a:spcPts val="200"/>
                </a:spcBef>
                <a:buClr>
                  <a:schemeClr val="bg1"/>
                </a:buClr>
                <a:buFont typeface="Arial" panose="020B0604020202020204" pitchFamily="34" charset="0"/>
                <a:buChar char="»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OE-A</a:t>
              </a:r>
              <a:br>
                <a:rPr lang="de-DE" dirty="0"/>
              </a:br>
              <a:endParaRPr lang="de-DE" dirty="0"/>
            </a:p>
            <a:p>
              <a:pPr indent="444500"/>
              <a:r>
                <a:rPr lang="de-DE" b="0" dirty="0">
                  <a:solidFill>
                    <a:srgbClr val="006582"/>
                  </a:solidFill>
                </a:rPr>
                <a:t>www</a:t>
              </a:r>
              <a:r>
                <a:rPr lang="de-DE" b="0" dirty="0"/>
                <a:t>.linkedin.com/oe-a</a:t>
              </a:r>
            </a:p>
            <a:p>
              <a:pPr indent="444500"/>
              <a:endParaRPr lang="de-DE" b="0" dirty="0"/>
            </a:p>
            <a:p>
              <a:pPr indent="444500"/>
              <a:r>
                <a:rPr lang="de-DE" b="0" dirty="0"/>
                <a:t>@</a:t>
              </a:r>
              <a:r>
                <a:rPr lang="de-DE" b="0" dirty="0">
                  <a:solidFill>
                    <a:srgbClr val="006582"/>
                  </a:solidFill>
                </a:rPr>
                <a:t>OEAonline</a:t>
              </a:r>
            </a:p>
            <a:p>
              <a:pPr indent="444500"/>
              <a:endParaRPr lang="de-DE" sz="1050" b="0" dirty="0"/>
            </a:p>
            <a:p>
              <a:pPr indent="444500"/>
              <a:r>
                <a:rPr lang="de-DE" b="0" dirty="0"/>
                <a:t>www.oe-a.org</a:t>
              </a:r>
            </a:p>
          </p:txBody>
        </p:sp>
        <p:pic>
          <p:nvPicPr>
            <p:cNvPr id="35" name="Grafik 34" descr="Ein Bild, das Screenshot, Grafiken, Schrift, Symbol enthält.&#10;&#10;KI-generierte Inhalte können fehlerhaft sein.">
              <a:extLst>
                <a:ext uri="{FF2B5EF4-FFF2-40B4-BE49-F238E27FC236}">
                  <a16:creationId xmlns:a16="http://schemas.microsoft.com/office/drawing/2014/main" id="{2E3BA2D6-1B8A-A6B3-A7DF-7B7FD9DB2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309" y="5385589"/>
              <a:ext cx="231164" cy="231164"/>
            </a:xfrm>
            <a:prstGeom prst="rect">
              <a:avLst/>
            </a:prstGeom>
          </p:spPr>
        </p:pic>
        <p:pic>
          <p:nvPicPr>
            <p:cNvPr id="37" name="Grafik 36" descr="Ein Bild, das Screenshot, Grafiken, Reihe, Farbigkeit enthält.&#10;&#10;KI-generierte Inhalte können fehlerhaft sein.">
              <a:extLst>
                <a:ext uri="{FF2B5EF4-FFF2-40B4-BE49-F238E27FC236}">
                  <a16:creationId xmlns:a16="http://schemas.microsoft.com/office/drawing/2014/main" id="{8E0D4D51-9F7E-91F7-9FB9-CE63F10E8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0132" y="5735637"/>
              <a:ext cx="231164" cy="236342"/>
            </a:xfrm>
            <a:prstGeom prst="rect">
              <a:avLst/>
            </a:prstGeom>
          </p:spPr>
        </p:pic>
        <p:pic>
          <p:nvPicPr>
            <p:cNvPr id="39" name="Grafik 38" descr="Ein Bild, das Symbol, Kreis, Symmetrie, Kunst enthält.&#10;&#10;KI-generierte Inhalte können fehlerhaft sein.">
              <a:extLst>
                <a:ext uri="{FF2B5EF4-FFF2-40B4-BE49-F238E27FC236}">
                  <a16:creationId xmlns:a16="http://schemas.microsoft.com/office/drawing/2014/main" id="{855C5250-8A9B-F932-2F2E-0FB1BF405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0132" y="6090863"/>
              <a:ext cx="231164" cy="245662"/>
            </a:xfrm>
            <a:prstGeom prst="rect">
              <a:avLst/>
            </a:prstGeom>
          </p:spPr>
        </p:pic>
      </p:grp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59C20392-2B31-FB81-AF1E-BF5A6C2A079D}"/>
              </a:ext>
            </a:extLst>
          </p:cNvPr>
          <p:cNvSpPr txBox="1">
            <a:spLocks/>
          </p:cNvSpPr>
          <p:nvPr/>
        </p:nvSpPr>
        <p:spPr bwMode="gray">
          <a:xfrm>
            <a:off x="7093200" y="1353931"/>
            <a:ext cx="3394800" cy="223506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bg1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bg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Isabella Treser</a:t>
            </a:r>
          </a:p>
          <a:p>
            <a:endParaRPr lang="de-DE" dirty="0"/>
          </a:p>
          <a:p>
            <a:r>
              <a:rPr lang="de-DE" b="0" dirty="0"/>
              <a:t>Head </a:t>
            </a:r>
            <a:r>
              <a:rPr lang="de-DE" b="0" dirty="0" err="1"/>
              <a:t>of</a:t>
            </a:r>
            <a:r>
              <a:rPr lang="de-DE" b="0" dirty="0"/>
              <a:t> Communications OE-A</a:t>
            </a:r>
          </a:p>
          <a:p>
            <a:r>
              <a:rPr lang="de-DE" b="0" dirty="0"/>
              <a:t>+49 69 6603-1896</a:t>
            </a:r>
          </a:p>
          <a:p>
            <a:r>
              <a:rPr lang="de-DE" b="0" dirty="0"/>
              <a:t>isabella.treser@oe-a.org </a:t>
            </a:r>
          </a:p>
          <a:p>
            <a:r>
              <a:rPr lang="de-DE" b="0" dirty="0"/>
              <a:t>www.oe-a.org</a:t>
            </a:r>
          </a:p>
          <a:p>
            <a:r>
              <a:rPr lang="de-DE" b="0" dirty="0"/>
              <a:t>Frankfurt, Germany</a:t>
            </a:r>
          </a:p>
        </p:txBody>
      </p:sp>
      <p:pic>
        <p:nvPicPr>
          <p:cNvPr id="7" name="Bildplatzhalter 8" descr="Ein Bild, das Person, Frau, lächelnd, darstellend enthält.&#10;&#10;Automatisch generierte Beschreibung">
            <a:extLst>
              <a:ext uri="{FF2B5EF4-FFF2-40B4-BE49-F238E27FC236}">
                <a16:creationId xmlns:a16="http://schemas.microsoft.com/office/drawing/2014/main" id="{E174BBAB-44D5-4F69-C415-356A7F7133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765851" y="1343375"/>
            <a:ext cx="1130400" cy="1440000"/>
          </a:xfrm>
          <a:prstGeom prst="rect">
            <a:avLst/>
          </a:prstGeom>
          <a:solidFill>
            <a:srgbClr val="F2F2F2"/>
          </a:solidFill>
        </p:spPr>
      </p:pic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3CB4FEDB-E85F-214F-0941-5DA48E0C8016}"/>
              </a:ext>
            </a:extLst>
          </p:cNvPr>
          <p:cNvSpPr txBox="1">
            <a:spLocks/>
          </p:cNvSpPr>
          <p:nvPr/>
        </p:nvSpPr>
        <p:spPr bwMode="gray">
          <a:xfrm>
            <a:off x="7093200" y="3006428"/>
            <a:ext cx="3394800" cy="223506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bg1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bg1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Alice Persichetti</a:t>
            </a:r>
          </a:p>
          <a:p>
            <a:endParaRPr lang="de-DE" dirty="0"/>
          </a:p>
          <a:p>
            <a:r>
              <a:rPr lang="de-DE" b="0" dirty="0"/>
              <a:t>Assistant Press &amp; PR</a:t>
            </a:r>
          </a:p>
          <a:p>
            <a:r>
              <a:rPr lang="de-DE" b="0" dirty="0"/>
              <a:t>+49 69 6603-1971</a:t>
            </a:r>
          </a:p>
          <a:p>
            <a:r>
              <a:rPr lang="de-DE" b="0" dirty="0"/>
              <a:t>alice.persichetti@oe-a.org </a:t>
            </a:r>
          </a:p>
          <a:p>
            <a:r>
              <a:rPr lang="de-DE" b="0" dirty="0"/>
              <a:t>www.oe-a.org</a:t>
            </a:r>
          </a:p>
          <a:p>
            <a:r>
              <a:rPr lang="de-DE" b="0" dirty="0"/>
              <a:t>Frankfurt, Germany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6549DEC-C798-2F48-AE5F-A05554C62E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73051" y="3006428"/>
            <a:ext cx="1116000" cy="153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64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438275" y="497126"/>
            <a:ext cx="5312327" cy="340091"/>
          </a:xfrm>
        </p:spPr>
        <p:txBody>
          <a:bodyPr/>
          <a:lstStyle/>
          <a:p>
            <a:r>
              <a:rPr lang="de-DE" sz="2000" err="1"/>
              <a:t>Application</a:t>
            </a:r>
            <a:r>
              <a:rPr lang="de-DE" sz="2000"/>
              <a:t> form: </a:t>
            </a:r>
            <a:r>
              <a:rPr lang="de-DE" sz="2000" err="1"/>
              <a:t>Introduction</a:t>
            </a:r>
            <a:endParaRPr lang="de-DE" sz="20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OE-A Competition 2027 | Application Form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428750" y="1896508"/>
            <a:ext cx="9593125" cy="3064984"/>
          </a:xfrm>
        </p:spPr>
        <p:txBody>
          <a:bodyPr vert="horz" wrap="square" lIns="0" tIns="0" rIns="0" bIns="0" rtlCol="0" anchor="t">
            <a:noAutofit/>
          </a:bodyPr>
          <a:lstStyle/>
          <a:p>
            <a:pPr indent="-18000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de-DE" sz="1800" dirty="0" err="1">
                <a:solidFill>
                  <a:srgbClr val="006582"/>
                </a:solidFill>
              </a:rPr>
              <a:t>Please</a:t>
            </a:r>
            <a:r>
              <a:rPr lang="de-DE" sz="1800" dirty="0">
                <a:solidFill>
                  <a:srgbClr val="006582"/>
                </a:solidFill>
              </a:rPr>
              <a:t> </a:t>
            </a:r>
            <a:r>
              <a:rPr lang="de-DE" sz="1800" dirty="0" err="1">
                <a:solidFill>
                  <a:srgbClr val="006582"/>
                </a:solidFill>
              </a:rPr>
              <a:t>fill</a:t>
            </a:r>
            <a:r>
              <a:rPr lang="de-DE" sz="1800" dirty="0">
                <a:solidFill>
                  <a:srgbClr val="006582"/>
                </a:solidFill>
              </a:rPr>
              <a:t> in </a:t>
            </a:r>
            <a:r>
              <a:rPr lang="de-DE" sz="1800" dirty="0" err="1">
                <a:solidFill>
                  <a:srgbClr val="006582"/>
                </a:solidFill>
              </a:rPr>
              <a:t>everything</a:t>
            </a:r>
            <a:r>
              <a:rPr lang="de-DE" sz="1800" dirty="0">
                <a:solidFill>
                  <a:srgbClr val="006582"/>
                </a:solidFill>
              </a:rPr>
              <a:t> </a:t>
            </a:r>
            <a:r>
              <a:rPr lang="de-DE" sz="1800" dirty="0" err="1">
                <a:solidFill>
                  <a:srgbClr val="006582"/>
                </a:solidFill>
              </a:rPr>
              <a:t>from</a:t>
            </a:r>
            <a:r>
              <a:rPr lang="de-DE" sz="1800" dirty="0">
                <a:solidFill>
                  <a:srgbClr val="006582"/>
                </a:solidFill>
              </a:rPr>
              <a:t> </a:t>
            </a:r>
            <a:r>
              <a:rPr lang="de-DE" sz="1800" dirty="0" err="1">
                <a:solidFill>
                  <a:srgbClr val="006582"/>
                </a:solidFill>
              </a:rPr>
              <a:t>slides</a:t>
            </a:r>
            <a:r>
              <a:rPr lang="de-DE" sz="1800" dirty="0">
                <a:solidFill>
                  <a:srgbClr val="006582"/>
                </a:solidFill>
              </a:rPr>
              <a:t> 3 - 13 </a:t>
            </a:r>
          </a:p>
          <a:p>
            <a:pPr marL="0" lvl="1" indent="-1800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List all </a:t>
            </a:r>
            <a:r>
              <a:rPr lang="de-DE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partners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DE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de-DE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de-DE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Please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aware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de-DE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OE-A </a:t>
            </a:r>
            <a:r>
              <a:rPr lang="de-DE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members</a:t>
            </a:r>
            <a:r>
              <a:rPr lang="de-DE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will </a:t>
            </a:r>
            <a:r>
              <a:rPr lang="de-DE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gain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full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visibility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 in all </a:t>
            </a:r>
            <a:r>
              <a:rPr lang="de-DE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communication</a:t>
            </a:r>
            <a:r>
              <a:rPr lang="de-DE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processes</a:t>
            </a:r>
            <a:endParaRPr lang="de-D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-1800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Send your application form to </a:t>
            </a:r>
            <a:r>
              <a:rPr lang="en-US" sz="1400" b="1" dirty="0">
                <a:solidFill>
                  <a:srgbClr val="00658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Isabella.Treser@oe-a.org</a:t>
            </a:r>
            <a:r>
              <a:rPr lang="en-US" sz="1400" b="1" dirty="0">
                <a:solidFill>
                  <a:srgbClr val="006582"/>
                </a:solidFill>
              </a:rPr>
              <a:t> AND </a:t>
            </a:r>
            <a:r>
              <a:rPr lang="en-US" sz="1400" b="1" dirty="0">
                <a:solidFill>
                  <a:srgbClr val="006582"/>
                </a:solidFill>
                <a:hlinkClick r:id="rId3"/>
              </a:rPr>
              <a:t>Alice.Persichetti@oe-a.org</a:t>
            </a:r>
            <a:r>
              <a:rPr lang="en-US" sz="1400" b="1" dirty="0">
                <a:solidFill>
                  <a:srgbClr val="006582"/>
                </a:solidFill>
              </a:rPr>
              <a:t> </a:t>
            </a:r>
          </a:p>
          <a:p>
            <a:pPr marL="0" lvl="1" indent="-1800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 dirty="0">
                <a:solidFill>
                  <a:srgbClr val="006582"/>
                </a:solidFill>
              </a:rPr>
              <a:t>Deadline: </a:t>
            </a:r>
            <a:r>
              <a:rPr lang="en-US" sz="1400" b="1" u="sng" dirty="0">
                <a:solidFill>
                  <a:schemeClr val="tx1"/>
                </a:solidFill>
              </a:rPr>
              <a:t>September 30, 2026</a:t>
            </a:r>
            <a:endParaRPr lang="en-US" sz="1400" b="1" u="sng" dirty="0"/>
          </a:p>
          <a:p>
            <a:pPr marL="0" lvl="1" indent="-1800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 b="0" dirty="0"/>
              <a:t>Only fully completed application forms can be taken into consideration</a:t>
            </a:r>
          </a:p>
          <a:p>
            <a:pPr marL="0" lvl="1" indent="-1800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This presentation is about design, functionality and purpose of your demonstrators. Images, video and manual of use are to be submitted </a:t>
            </a:r>
            <a:r>
              <a:rPr lang="en-US" sz="1400" b="1" dirty="0"/>
              <a:t>at a later date</a:t>
            </a:r>
            <a:endParaRPr lang="en-US" sz="1400" b="0" dirty="0">
              <a:highlight>
                <a:srgbClr val="FF0000"/>
              </a:highlight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2</a:t>
            </a:fld>
            <a:r>
              <a:rPr lang="de-DE"/>
              <a:t> |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6061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726113" y="3048674"/>
            <a:ext cx="4889500" cy="779701"/>
          </a:xfrm>
        </p:spPr>
        <p:txBody>
          <a:bodyPr/>
          <a:lstStyle/>
          <a:p>
            <a:pPr indent="-180000">
              <a:lnSpc>
                <a:spcPct val="150000"/>
              </a:lnSpc>
            </a:pPr>
            <a:r>
              <a:rPr lang="de-DE" sz="1800">
                <a:highlight>
                  <a:srgbClr val="FFFF00"/>
                </a:highlight>
              </a:rPr>
              <a:t>Project title</a:t>
            </a:r>
            <a:br>
              <a:rPr lang="de-DE" sz="1800">
                <a:highlight>
                  <a:srgbClr val="FFFF00"/>
                </a:highlight>
              </a:rPr>
            </a:br>
            <a:r>
              <a:rPr lang="de-DE" sz="1800">
                <a:highlight>
                  <a:srgbClr val="FFFF00"/>
                </a:highlight>
              </a:rPr>
              <a:t>Company </a:t>
            </a:r>
            <a:r>
              <a:rPr lang="de-DE" sz="1800" err="1">
                <a:highlight>
                  <a:srgbClr val="FFFF00"/>
                </a:highlight>
              </a:rPr>
              <a:t>name</a:t>
            </a:r>
            <a:endParaRPr lang="de-DE" sz="180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Page </a:t>
            </a:r>
            <a:fld id="{1B72D4EC-CA93-48D4-AB46-3D5446D4DA8D}" type="slidenum">
              <a:rPr lang="de-DE" smtClean="0"/>
              <a:pPr/>
              <a:t>3</a:t>
            </a:fld>
            <a:r>
              <a:rPr lang="de-DE"/>
              <a:t> |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50400" y="5779008"/>
            <a:ext cx="123111" cy="682879"/>
          </a:xfrm>
        </p:spPr>
        <p:txBody>
          <a:bodyPr/>
          <a:lstStyle/>
          <a:p>
            <a:r>
              <a:rPr lang="de-DE"/>
              <a:t>Image source: 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5"/>
          </p:nvPr>
        </p:nvSpPr>
        <p:spPr>
          <a:xfrm>
            <a:off x="5726113" y="4480503"/>
            <a:ext cx="3865910" cy="189700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1400">
                <a:highlight>
                  <a:srgbClr val="FFFF00"/>
                </a:highlight>
              </a:rPr>
              <a:t>Title, </a:t>
            </a:r>
            <a:r>
              <a:rPr lang="de-DE" sz="1400" err="1">
                <a:highlight>
                  <a:srgbClr val="FFFF00"/>
                </a:highlight>
              </a:rPr>
              <a:t>first</a:t>
            </a:r>
            <a:r>
              <a:rPr lang="de-DE" sz="1400">
                <a:highlight>
                  <a:srgbClr val="FFFF00"/>
                </a:highlight>
              </a:rPr>
              <a:t> </a:t>
            </a:r>
            <a:r>
              <a:rPr lang="de-DE" sz="1400" err="1">
                <a:highlight>
                  <a:srgbClr val="FFFF00"/>
                </a:highlight>
              </a:rPr>
              <a:t>name</a:t>
            </a:r>
            <a:r>
              <a:rPr lang="de-DE" sz="1400">
                <a:highlight>
                  <a:srgbClr val="FFFF00"/>
                </a:highlight>
              </a:rPr>
              <a:t>, last </a:t>
            </a:r>
            <a:r>
              <a:rPr lang="de-DE" sz="1400" err="1">
                <a:highlight>
                  <a:srgbClr val="FFFF00"/>
                </a:highlight>
              </a:rPr>
              <a:t>name</a:t>
            </a:r>
            <a:r>
              <a:rPr lang="de-DE" sz="1400">
                <a:highlight>
                  <a:srgbClr val="FFFF00"/>
                </a:highlight>
              </a:rPr>
              <a:t> </a:t>
            </a:r>
            <a:r>
              <a:rPr lang="de-DE" sz="1400" err="1">
                <a:highlight>
                  <a:srgbClr val="FFFF00"/>
                </a:highlight>
              </a:rPr>
              <a:t>of</a:t>
            </a:r>
            <a:r>
              <a:rPr lang="de-DE" sz="1400">
                <a:highlight>
                  <a:srgbClr val="FFFF00"/>
                </a:highlight>
              </a:rPr>
              <a:t> </a:t>
            </a:r>
            <a:r>
              <a:rPr lang="de-DE" sz="1400" err="1">
                <a:highlight>
                  <a:srgbClr val="FFFF00"/>
                </a:highlight>
              </a:rPr>
              <a:t>main</a:t>
            </a:r>
            <a:r>
              <a:rPr lang="de-DE" sz="1400">
                <a:highlight>
                  <a:srgbClr val="FFFF00"/>
                </a:highlight>
              </a:rPr>
              <a:t> </a:t>
            </a:r>
            <a:r>
              <a:rPr lang="de-DE" sz="1400" err="1">
                <a:highlight>
                  <a:srgbClr val="FFFF00"/>
                </a:highlight>
              </a:rPr>
              <a:t>contact</a:t>
            </a:r>
            <a:br>
              <a:rPr lang="de-DE" sz="1400">
                <a:highlight>
                  <a:srgbClr val="FFFF00"/>
                </a:highlight>
              </a:rPr>
            </a:br>
            <a:r>
              <a:rPr lang="de-DE" sz="1400">
                <a:highlight>
                  <a:srgbClr val="FFFF00"/>
                </a:highlight>
              </a:rPr>
              <a:t>Company</a:t>
            </a:r>
            <a:br>
              <a:rPr lang="de-DE" sz="1400">
                <a:highlight>
                  <a:srgbClr val="FFFF00"/>
                </a:highlight>
              </a:rPr>
            </a:br>
            <a:r>
              <a:rPr lang="de-DE" sz="1400">
                <a:highlight>
                  <a:srgbClr val="FFFF00"/>
                </a:highlight>
              </a:rPr>
              <a:t>City, </a:t>
            </a:r>
            <a:r>
              <a:rPr lang="de-DE" sz="1400" err="1">
                <a:highlight>
                  <a:srgbClr val="FFFF00"/>
                </a:highlight>
              </a:rPr>
              <a:t>country</a:t>
            </a:r>
            <a:endParaRPr lang="de-DE" sz="1400"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1400">
                <a:highlight>
                  <a:srgbClr val="FFFF00"/>
                </a:highlight>
              </a:rPr>
              <a:t>Company </a:t>
            </a:r>
            <a:r>
              <a:rPr lang="de-DE" sz="1400" err="1">
                <a:highlight>
                  <a:srgbClr val="FFFF00"/>
                </a:highlight>
              </a:rPr>
              <a:t>website</a:t>
            </a:r>
            <a:br>
              <a:rPr lang="de-DE" sz="1400">
                <a:highlight>
                  <a:srgbClr val="FFFF00"/>
                </a:highlight>
              </a:rPr>
            </a:br>
            <a:r>
              <a:rPr lang="de-DE" sz="1400">
                <a:highlight>
                  <a:srgbClr val="FFFF00"/>
                </a:highlight>
              </a:rPr>
              <a:t>Mail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1400">
                <a:highlight>
                  <a:srgbClr val="FFFF00"/>
                </a:highlight>
              </a:rPr>
              <a:t>Phone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de-DE" sz="14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OE-A Competition 2027 | Application Form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3355B7-5603-8A97-5ADE-F737FE046A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de-DE"/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BC042D9B-4852-8385-AC4C-C2EF5FACB212}"/>
              </a:ext>
            </a:extLst>
          </p:cNvPr>
          <p:cNvCxnSpPr>
            <a:cxnSpLocks/>
          </p:cNvCxnSpPr>
          <p:nvPr/>
        </p:nvCxnSpPr>
        <p:spPr>
          <a:xfrm flipH="1">
            <a:off x="5726113" y="1276306"/>
            <a:ext cx="1351208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DAC80EB6-E1D7-55DF-2968-28A1AC1387C1}"/>
              </a:ext>
            </a:extLst>
          </p:cNvPr>
          <p:cNvSpPr txBox="1"/>
          <p:nvPr/>
        </p:nvSpPr>
        <p:spPr>
          <a:xfrm>
            <a:off x="7134753" y="906974"/>
            <a:ext cx="17615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err="1">
                <a:solidFill>
                  <a:srgbClr val="FF0000"/>
                </a:solidFill>
              </a:rPr>
              <a:t>Please</a:t>
            </a:r>
            <a:r>
              <a:rPr lang="de-DE" sz="1400">
                <a:solidFill>
                  <a:srgbClr val="FF0000"/>
                </a:solidFill>
              </a:rPr>
              <a:t> </a:t>
            </a:r>
            <a:r>
              <a:rPr lang="de-DE" sz="1400" err="1">
                <a:solidFill>
                  <a:srgbClr val="FF0000"/>
                </a:solidFill>
              </a:rPr>
              <a:t>insert</a:t>
            </a:r>
            <a:r>
              <a:rPr lang="de-DE" sz="1400">
                <a:solidFill>
                  <a:srgbClr val="FF0000"/>
                </a:solidFill>
              </a:rPr>
              <a:t> </a:t>
            </a:r>
            <a:r>
              <a:rPr lang="de-DE" sz="1400" err="1">
                <a:solidFill>
                  <a:srgbClr val="FF0000"/>
                </a:solidFill>
              </a:rPr>
              <a:t>image</a:t>
            </a:r>
            <a:r>
              <a:rPr lang="de-DE" sz="1400">
                <a:solidFill>
                  <a:srgbClr val="FF0000"/>
                </a:solidFill>
              </a:rPr>
              <a:t> </a:t>
            </a:r>
            <a:r>
              <a:rPr lang="de-DE" sz="1400" err="1">
                <a:solidFill>
                  <a:srgbClr val="FF0000"/>
                </a:solidFill>
              </a:rPr>
              <a:t>or</a:t>
            </a:r>
            <a:r>
              <a:rPr lang="de-DE" sz="1400">
                <a:solidFill>
                  <a:srgbClr val="FF0000"/>
                </a:solidFill>
              </a:rPr>
              <a:t> </a:t>
            </a:r>
            <a:r>
              <a:rPr lang="de-DE" sz="1400" err="1">
                <a:solidFill>
                  <a:srgbClr val="FF0000"/>
                </a:solidFill>
              </a:rPr>
              <a:t>drawing</a:t>
            </a:r>
            <a:r>
              <a:rPr lang="de-DE" sz="1400">
                <a:solidFill>
                  <a:srgbClr val="FF0000"/>
                </a:solidFill>
              </a:rPr>
              <a:t> </a:t>
            </a:r>
            <a:r>
              <a:rPr lang="de-DE" sz="1400" err="1">
                <a:solidFill>
                  <a:srgbClr val="FF0000"/>
                </a:solidFill>
              </a:rPr>
              <a:t>of</a:t>
            </a:r>
            <a:r>
              <a:rPr lang="de-DE" sz="1400">
                <a:solidFill>
                  <a:srgbClr val="FF0000"/>
                </a:solidFill>
              </a:rPr>
              <a:t> </a:t>
            </a:r>
            <a:r>
              <a:rPr lang="de-DE" sz="1400" err="1">
                <a:solidFill>
                  <a:srgbClr val="FF0000"/>
                </a:solidFill>
              </a:rPr>
              <a:t>your</a:t>
            </a:r>
            <a:r>
              <a:rPr lang="de-DE" sz="1400">
                <a:solidFill>
                  <a:srgbClr val="FF0000"/>
                </a:solidFill>
              </a:rPr>
              <a:t> </a:t>
            </a:r>
            <a:r>
              <a:rPr lang="de-DE" sz="1400" err="1">
                <a:solidFill>
                  <a:srgbClr val="FF0000"/>
                </a:solidFill>
              </a:rPr>
              <a:t>project</a:t>
            </a:r>
            <a:r>
              <a:rPr lang="de-DE" sz="1400">
                <a:solidFill>
                  <a:srgbClr val="FF0000"/>
                </a:solidFill>
              </a:rPr>
              <a:t> </a:t>
            </a:r>
            <a:r>
              <a:rPr lang="de-DE" sz="1400" err="1">
                <a:solidFill>
                  <a:srgbClr val="FF0000"/>
                </a:solidFill>
              </a:rPr>
              <a:t>here</a:t>
            </a:r>
            <a:endParaRPr lang="de-DE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60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430474" y="492548"/>
            <a:ext cx="5237025" cy="738664"/>
          </a:xfrm>
        </p:spPr>
        <p:txBody>
          <a:bodyPr/>
          <a:lstStyle/>
          <a:p>
            <a:r>
              <a:rPr lang="de-DE" sz="2000"/>
              <a:t>Contact </a:t>
            </a:r>
            <a:r>
              <a:rPr lang="de-DE" sz="2000" err="1"/>
              <a:t>details</a:t>
            </a:r>
            <a:r>
              <a:rPr lang="de-DE" sz="2000"/>
              <a:t> </a:t>
            </a:r>
            <a:r>
              <a:rPr lang="de-DE" sz="2000" err="1"/>
              <a:t>of</a:t>
            </a:r>
            <a:r>
              <a:rPr lang="de-DE" sz="2000"/>
              <a:t> </a:t>
            </a:r>
            <a:r>
              <a:rPr lang="de-DE" sz="2000" err="1"/>
              <a:t>cooperating</a:t>
            </a:r>
            <a:r>
              <a:rPr lang="de-DE" sz="2000"/>
              <a:t> </a:t>
            </a:r>
            <a:r>
              <a:rPr lang="de-DE" sz="2000" err="1"/>
              <a:t>partner</a:t>
            </a:r>
            <a:r>
              <a:rPr lang="de-DE" sz="2000"/>
              <a:t>(s)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OE-A Competition 2027 | Application Form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428750" y="1758125"/>
            <a:ext cx="9048750" cy="3360799"/>
          </a:xfrm>
        </p:spPr>
        <p:txBody>
          <a:bodyPr/>
          <a:lstStyle/>
          <a:p>
            <a:r>
              <a:rPr lang="en-US" sz="1800"/>
              <a:t>If you are cooperating with an OE-A or non-OE-A member, please fill in the following data (please list all partners)</a:t>
            </a:r>
          </a:p>
          <a:p>
            <a:endParaRPr lang="en-US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1400">
                <a:highlight>
                  <a:srgbClr val="FFFF00"/>
                </a:highlight>
              </a:rPr>
              <a:t>Title, </a:t>
            </a:r>
            <a:r>
              <a:rPr lang="de-DE" sz="1400" err="1">
                <a:highlight>
                  <a:srgbClr val="FFFF00"/>
                </a:highlight>
              </a:rPr>
              <a:t>first</a:t>
            </a:r>
            <a:r>
              <a:rPr lang="de-DE" sz="1400">
                <a:highlight>
                  <a:srgbClr val="FFFF00"/>
                </a:highlight>
              </a:rPr>
              <a:t> </a:t>
            </a:r>
            <a:r>
              <a:rPr lang="de-DE" sz="1400" err="1">
                <a:highlight>
                  <a:srgbClr val="FFFF00"/>
                </a:highlight>
              </a:rPr>
              <a:t>name</a:t>
            </a:r>
            <a:r>
              <a:rPr lang="de-DE" sz="1400">
                <a:highlight>
                  <a:srgbClr val="FFFF00"/>
                </a:highlight>
              </a:rPr>
              <a:t>, last </a:t>
            </a:r>
            <a:r>
              <a:rPr lang="de-DE" sz="1400" err="1">
                <a:highlight>
                  <a:srgbClr val="FFFF00"/>
                </a:highlight>
              </a:rPr>
              <a:t>name</a:t>
            </a:r>
            <a:r>
              <a:rPr lang="de-DE" sz="1400">
                <a:highlight>
                  <a:srgbClr val="FFFF00"/>
                </a:highlight>
              </a:rPr>
              <a:t> </a:t>
            </a:r>
            <a:r>
              <a:rPr lang="de-DE" sz="1400" err="1">
                <a:highlight>
                  <a:srgbClr val="FFFF00"/>
                </a:highlight>
              </a:rPr>
              <a:t>of</a:t>
            </a:r>
            <a:r>
              <a:rPr lang="de-DE" sz="1400">
                <a:highlight>
                  <a:srgbClr val="FFFF00"/>
                </a:highlight>
              </a:rPr>
              <a:t> </a:t>
            </a:r>
            <a:r>
              <a:rPr lang="de-DE" sz="1400" err="1">
                <a:highlight>
                  <a:srgbClr val="FFFF00"/>
                </a:highlight>
              </a:rPr>
              <a:t>main</a:t>
            </a:r>
            <a:r>
              <a:rPr lang="de-DE" sz="1400">
                <a:highlight>
                  <a:srgbClr val="FFFF00"/>
                </a:highlight>
              </a:rPr>
              <a:t> </a:t>
            </a:r>
            <a:r>
              <a:rPr lang="de-DE" sz="1400" err="1">
                <a:highlight>
                  <a:srgbClr val="FFFF00"/>
                </a:highlight>
              </a:rPr>
              <a:t>contact</a:t>
            </a:r>
            <a:br>
              <a:rPr lang="de-DE" sz="1400">
                <a:highlight>
                  <a:srgbClr val="FFFF00"/>
                </a:highlight>
              </a:rPr>
            </a:br>
            <a:r>
              <a:rPr lang="de-DE" sz="1400">
                <a:highlight>
                  <a:srgbClr val="FFFF00"/>
                </a:highlight>
              </a:rPr>
              <a:t>Company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1400">
                <a:highlight>
                  <a:srgbClr val="FFFF00"/>
                </a:highlight>
              </a:rPr>
              <a:t>City, Country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1400">
                <a:highlight>
                  <a:srgbClr val="FFFF00"/>
                </a:highlight>
              </a:rPr>
              <a:t>Company Website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1400">
                <a:highlight>
                  <a:srgbClr val="FFFF00"/>
                </a:highlight>
              </a:rPr>
              <a:t>Mail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1400">
                <a:highlight>
                  <a:srgbClr val="FFFF00"/>
                </a:highlight>
              </a:rPr>
              <a:t>Phone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1400">
                <a:highlight>
                  <a:srgbClr val="FFFF00"/>
                </a:highlight>
              </a:rPr>
              <a:t>Logo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4</a:t>
            </a:fld>
            <a:r>
              <a:rPr lang="de-DE"/>
              <a:t> |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132FE01-8205-3D6D-5083-C2634FAEEDDB}"/>
              </a:ext>
            </a:extLst>
          </p:cNvPr>
          <p:cNvSpPr txBox="1"/>
          <p:nvPr/>
        </p:nvSpPr>
        <p:spPr>
          <a:xfrm>
            <a:off x="10095359" y="5634854"/>
            <a:ext cx="19898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solidFill>
                  <a:srgbClr val="FF0000"/>
                </a:solidFill>
              </a:rPr>
              <a:t>Copy </a:t>
            </a:r>
            <a:r>
              <a:rPr lang="de-DE" sz="1400" err="1">
                <a:solidFill>
                  <a:srgbClr val="FF0000"/>
                </a:solidFill>
              </a:rPr>
              <a:t>the</a:t>
            </a:r>
            <a:r>
              <a:rPr lang="de-DE" sz="1400">
                <a:solidFill>
                  <a:srgbClr val="FF0000"/>
                </a:solidFill>
              </a:rPr>
              <a:t> </a:t>
            </a:r>
            <a:r>
              <a:rPr lang="de-DE" sz="1400" err="1">
                <a:solidFill>
                  <a:srgbClr val="FF0000"/>
                </a:solidFill>
              </a:rPr>
              <a:t>slide</a:t>
            </a:r>
            <a:r>
              <a:rPr lang="de-DE" sz="1400">
                <a:solidFill>
                  <a:srgbClr val="FF0000"/>
                </a:solidFill>
              </a:rPr>
              <a:t> </a:t>
            </a:r>
            <a:r>
              <a:rPr lang="de-DE" sz="1400" err="1">
                <a:solidFill>
                  <a:srgbClr val="FF0000"/>
                </a:solidFill>
              </a:rPr>
              <a:t>if</a:t>
            </a:r>
            <a:r>
              <a:rPr lang="de-DE" sz="1400">
                <a:solidFill>
                  <a:srgbClr val="FF0000"/>
                </a:solidFill>
              </a:rPr>
              <a:t> </a:t>
            </a:r>
            <a:r>
              <a:rPr lang="de-DE" sz="1400" err="1">
                <a:solidFill>
                  <a:srgbClr val="FF0000"/>
                </a:solidFill>
              </a:rPr>
              <a:t>you</a:t>
            </a:r>
            <a:r>
              <a:rPr lang="de-DE" sz="1400">
                <a:solidFill>
                  <a:srgbClr val="FF0000"/>
                </a:solidFill>
              </a:rPr>
              <a:t> </a:t>
            </a:r>
            <a:r>
              <a:rPr lang="de-DE" sz="1400" err="1">
                <a:solidFill>
                  <a:srgbClr val="FF0000"/>
                </a:solidFill>
              </a:rPr>
              <a:t>have</a:t>
            </a:r>
            <a:r>
              <a:rPr lang="de-DE" sz="1400">
                <a:solidFill>
                  <a:srgbClr val="FF0000"/>
                </a:solidFill>
              </a:rPr>
              <a:t> </a:t>
            </a:r>
            <a:r>
              <a:rPr lang="de-DE" sz="1400" err="1">
                <a:solidFill>
                  <a:srgbClr val="FF0000"/>
                </a:solidFill>
              </a:rPr>
              <a:t>more</a:t>
            </a:r>
            <a:r>
              <a:rPr lang="de-DE" sz="1400">
                <a:solidFill>
                  <a:srgbClr val="FF0000"/>
                </a:solidFill>
              </a:rPr>
              <a:t> </a:t>
            </a:r>
            <a:r>
              <a:rPr lang="de-DE" sz="1400" err="1">
                <a:solidFill>
                  <a:srgbClr val="FF0000"/>
                </a:solidFill>
              </a:rPr>
              <a:t>project</a:t>
            </a:r>
            <a:r>
              <a:rPr lang="de-DE" sz="1400">
                <a:solidFill>
                  <a:srgbClr val="FF0000"/>
                </a:solidFill>
              </a:rPr>
              <a:t> </a:t>
            </a:r>
            <a:r>
              <a:rPr lang="de-DE" sz="1400" err="1">
                <a:solidFill>
                  <a:srgbClr val="FF0000"/>
                </a:solidFill>
              </a:rPr>
              <a:t>partners</a:t>
            </a:r>
            <a:r>
              <a:rPr lang="de-DE" sz="140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31564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1374" y="492548"/>
            <a:ext cx="4304264" cy="374227"/>
          </a:xfrm>
        </p:spPr>
        <p:txBody>
          <a:bodyPr/>
          <a:lstStyle/>
          <a:p>
            <a:pPr marL="623888" indent="-623888"/>
            <a:r>
              <a:rPr lang="de-DE" sz="2000" err="1"/>
              <a:t>Category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OE-A Competition 2027 | Application Form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1428750" y="2464368"/>
            <a:ext cx="8105638" cy="1948313"/>
          </a:xfrm>
        </p:spPr>
        <p:txBody>
          <a:bodyPr vert="horz" wrap="square" lIns="0" tIns="0" rIns="0" bIns="0" rtlCol="0" anchor="t">
            <a:noAutofit/>
          </a:bodyPr>
          <a:lstStyle/>
          <a:p>
            <a:pPr indent="-180000">
              <a:lnSpc>
                <a:spcPct val="150000"/>
              </a:lnSpc>
              <a:spcBef>
                <a:spcPts val="0"/>
              </a:spcBef>
            </a:pPr>
            <a:r>
              <a:rPr lang="de-DE" sz="1800" err="1"/>
              <a:t>Please</a:t>
            </a:r>
            <a:r>
              <a:rPr lang="de-DE" sz="1800"/>
              <a:t> </a:t>
            </a:r>
            <a:r>
              <a:rPr lang="de-DE" sz="1800">
                <a:highlight>
                  <a:srgbClr val="FFFF00"/>
                </a:highlight>
              </a:rPr>
              <a:t>highlight</a:t>
            </a:r>
            <a:r>
              <a:rPr lang="de-DE" sz="1800"/>
              <a:t> </a:t>
            </a:r>
            <a:r>
              <a:rPr lang="de-DE" sz="1800" err="1"/>
              <a:t>the</a:t>
            </a:r>
            <a:r>
              <a:rPr lang="de-DE" sz="1800"/>
              <a:t> </a:t>
            </a:r>
            <a:r>
              <a:rPr lang="de-DE" sz="1800" err="1"/>
              <a:t>category</a:t>
            </a:r>
            <a:r>
              <a:rPr lang="de-DE" sz="1800"/>
              <a:t> </a:t>
            </a:r>
            <a:r>
              <a:rPr lang="de-DE" sz="1800" err="1"/>
              <a:t>you</a:t>
            </a:r>
            <a:r>
              <a:rPr lang="de-DE" sz="1800"/>
              <a:t> </a:t>
            </a:r>
            <a:r>
              <a:rPr lang="de-DE" sz="1800" err="1"/>
              <a:t>are</a:t>
            </a:r>
            <a:r>
              <a:rPr lang="de-DE" sz="1800"/>
              <a:t> </a:t>
            </a:r>
            <a:r>
              <a:rPr lang="de-DE" sz="1800" err="1"/>
              <a:t>applying</a:t>
            </a:r>
            <a:r>
              <a:rPr lang="de-DE" sz="1800"/>
              <a:t> </a:t>
            </a:r>
            <a:r>
              <a:rPr lang="de-DE" sz="1800" err="1"/>
              <a:t>for</a:t>
            </a:r>
            <a:r>
              <a:rPr lang="de-DE" sz="1800"/>
              <a:t>: </a:t>
            </a:r>
          </a:p>
          <a:p>
            <a:pPr indent="-180000">
              <a:lnSpc>
                <a:spcPct val="150000"/>
              </a:lnSpc>
              <a:spcBef>
                <a:spcPts val="0"/>
              </a:spcBef>
            </a:pPr>
            <a:endParaRPr lang="de-DE">
              <a:highlight>
                <a:srgbClr val="FFFF00"/>
              </a:highlight>
            </a:endParaRPr>
          </a:p>
          <a:p>
            <a:pPr indent="-1800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de-DE" sz="1400" err="1"/>
              <a:t>Prototypes</a:t>
            </a:r>
            <a:r>
              <a:rPr lang="de-DE" sz="1400"/>
              <a:t> and New Products</a:t>
            </a:r>
          </a:p>
          <a:p>
            <a:pPr indent="-1800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de-DE" sz="1400"/>
              <a:t>Freestyle Demonstrator</a:t>
            </a:r>
          </a:p>
          <a:p>
            <a:pPr indent="-1800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de-DE" sz="1400" err="1"/>
              <a:t>Publicly</a:t>
            </a:r>
            <a:r>
              <a:rPr lang="de-DE" sz="1400"/>
              <a:t> </a:t>
            </a:r>
            <a:r>
              <a:rPr lang="de-DE" sz="1400" err="1"/>
              <a:t>Funded</a:t>
            </a:r>
            <a:r>
              <a:rPr lang="de-DE" sz="1400"/>
              <a:t> Project Demonstrator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5</a:t>
            </a:fld>
            <a:r>
              <a:rPr lang="de-DE"/>
              <a:t> |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2096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420124" y="490614"/>
            <a:ext cx="5856976" cy="423786"/>
          </a:xfrm>
        </p:spPr>
        <p:txBody>
          <a:bodyPr/>
          <a:lstStyle/>
          <a:p>
            <a:r>
              <a:rPr lang="de-DE" sz="2000"/>
              <a:t>Project </a:t>
            </a:r>
            <a:r>
              <a:rPr lang="de-DE" sz="2000" err="1"/>
              <a:t>description</a:t>
            </a:r>
            <a:r>
              <a:rPr lang="de-DE" sz="2000"/>
              <a:t> </a:t>
            </a:r>
            <a:r>
              <a:rPr lang="de-DE" sz="2000" err="1"/>
              <a:t>outline</a:t>
            </a:r>
            <a:endParaRPr lang="de-DE" sz="20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OE-A Competition 2027 | Application Form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428750" y="1361722"/>
            <a:ext cx="8105638" cy="4153605"/>
          </a:xfrm>
        </p:spPr>
        <p:txBody>
          <a:bodyPr vert="horz" wrap="square" lIns="0" tIns="0" rIns="0" bIns="0" rtlCol="0" anchor="t">
            <a:noAutofit/>
          </a:bodyPr>
          <a:lstStyle/>
          <a:p>
            <a:pPr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1800" err="1"/>
              <a:t>Please</a:t>
            </a:r>
            <a:r>
              <a:rPr lang="de-DE" sz="1800"/>
              <a:t> </a:t>
            </a:r>
            <a:r>
              <a:rPr lang="de-DE" sz="1800" err="1"/>
              <a:t>describe</a:t>
            </a:r>
            <a:r>
              <a:rPr lang="de-DE" sz="1800"/>
              <a:t> </a:t>
            </a:r>
            <a:r>
              <a:rPr lang="de-DE" sz="1800" err="1"/>
              <a:t>your</a:t>
            </a:r>
            <a:r>
              <a:rPr lang="de-DE" sz="1800"/>
              <a:t> </a:t>
            </a:r>
            <a:r>
              <a:rPr lang="de-DE" sz="1800" err="1"/>
              <a:t>demo</a:t>
            </a:r>
            <a:r>
              <a:rPr lang="de-DE" sz="1800"/>
              <a:t> in </a:t>
            </a:r>
            <a:r>
              <a:rPr lang="de-DE" sz="1800" err="1"/>
              <a:t>detail</a:t>
            </a:r>
            <a:r>
              <a:rPr lang="de-DE" sz="1800"/>
              <a:t> - </a:t>
            </a:r>
            <a:r>
              <a:rPr lang="de-DE" sz="1800" err="1">
                <a:highlight>
                  <a:srgbClr val="FFFF00"/>
                </a:highlight>
              </a:rPr>
              <a:t>fill</a:t>
            </a:r>
            <a:r>
              <a:rPr lang="de-DE" sz="1800">
                <a:highlight>
                  <a:srgbClr val="FFFF00"/>
                </a:highlight>
              </a:rPr>
              <a:t> in on </a:t>
            </a:r>
            <a:r>
              <a:rPr lang="de-DE" sz="1800" err="1">
                <a:highlight>
                  <a:srgbClr val="FFFF00"/>
                </a:highlight>
              </a:rPr>
              <a:t>slide</a:t>
            </a:r>
            <a:r>
              <a:rPr lang="de-DE" sz="1800">
                <a:highlight>
                  <a:srgbClr val="FFFF00"/>
                </a:highlight>
              </a:rPr>
              <a:t> 7</a:t>
            </a:r>
          </a:p>
          <a:p>
            <a:pPr marL="0" lvl="1" indent="-180000">
              <a:spcBef>
                <a:spcPts val="0"/>
              </a:spcBef>
              <a:spcAft>
                <a:spcPts val="600"/>
              </a:spcAft>
            </a:pPr>
            <a:r>
              <a:rPr lang="de-DE" sz="1400"/>
              <a:t>Purpose </a:t>
            </a:r>
            <a:r>
              <a:rPr lang="en-US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(what is the purpose / goal of the demo? Impact to society?)</a:t>
            </a:r>
          </a:p>
          <a:p>
            <a:pPr marL="0" lvl="1" indent="-180000">
              <a:spcBef>
                <a:spcPts val="0"/>
              </a:spcBef>
              <a:spcAft>
                <a:spcPts val="1800"/>
              </a:spcAft>
            </a:pPr>
            <a:r>
              <a:rPr lang="en-US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1400"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Features (what can your product / prototype do?)</a:t>
            </a:r>
            <a:endParaRPr lang="de-DE" sz="1400"/>
          </a:p>
          <a:p>
            <a:pPr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1800" err="1"/>
              <a:t>How</a:t>
            </a:r>
            <a:r>
              <a:rPr lang="de-DE" sz="1800"/>
              <a:t> </a:t>
            </a:r>
            <a:r>
              <a:rPr lang="de-DE" sz="1800" err="1"/>
              <a:t>would</a:t>
            </a:r>
            <a:r>
              <a:rPr lang="de-DE" sz="1800"/>
              <a:t> </a:t>
            </a:r>
            <a:r>
              <a:rPr lang="de-DE" sz="1800" err="1"/>
              <a:t>you</a:t>
            </a:r>
            <a:r>
              <a:rPr lang="de-DE" sz="1800"/>
              <a:t> </a:t>
            </a:r>
            <a:r>
              <a:rPr lang="de-DE" sz="1800" err="1"/>
              <a:t>describe</a:t>
            </a:r>
            <a:r>
              <a:rPr lang="de-DE" sz="1800"/>
              <a:t> </a:t>
            </a:r>
            <a:r>
              <a:rPr lang="de-DE" sz="1800" err="1"/>
              <a:t>your</a:t>
            </a:r>
            <a:r>
              <a:rPr lang="de-DE" sz="1800"/>
              <a:t> </a:t>
            </a:r>
            <a:r>
              <a:rPr lang="de-DE" sz="1800" err="1"/>
              <a:t>demo</a:t>
            </a:r>
            <a:r>
              <a:rPr lang="de-DE" sz="1800"/>
              <a:t> in simple </a:t>
            </a:r>
            <a:r>
              <a:rPr lang="de-DE" sz="1800" err="1"/>
              <a:t>words</a:t>
            </a:r>
            <a:r>
              <a:rPr lang="de-DE" sz="1800"/>
              <a:t>? - </a:t>
            </a:r>
            <a:r>
              <a:rPr lang="de-DE" sz="1800" err="1">
                <a:highlight>
                  <a:srgbClr val="FFFF00"/>
                </a:highlight>
              </a:rPr>
              <a:t>fill</a:t>
            </a:r>
            <a:r>
              <a:rPr lang="de-DE" sz="1800">
                <a:highlight>
                  <a:srgbClr val="FFFF00"/>
                </a:highlight>
              </a:rPr>
              <a:t> in on </a:t>
            </a:r>
            <a:r>
              <a:rPr lang="de-DE" sz="1800" err="1">
                <a:highlight>
                  <a:srgbClr val="FFFF00"/>
                </a:highlight>
              </a:rPr>
              <a:t>slide</a:t>
            </a:r>
            <a:r>
              <a:rPr lang="de-DE" sz="1800">
                <a:highlight>
                  <a:srgbClr val="FFFF00"/>
                </a:highlight>
              </a:rPr>
              <a:t> 8</a:t>
            </a:r>
            <a:endParaRPr lang="de-DE" sz="1800"/>
          </a:p>
          <a:p>
            <a:pPr marL="0" lvl="1" indent="-180000">
              <a:spcBef>
                <a:spcPts val="0"/>
              </a:spcBef>
              <a:spcAft>
                <a:spcPts val="600"/>
              </a:spcAft>
            </a:pPr>
            <a:r>
              <a:rPr lang="de-DE" sz="1400" err="1"/>
              <a:t>What</a:t>
            </a:r>
            <a:r>
              <a:rPr lang="de-DE" sz="1400"/>
              <a:t> </a:t>
            </a:r>
            <a:r>
              <a:rPr lang="de-DE" sz="1400" err="1"/>
              <a:t>does</a:t>
            </a:r>
            <a:r>
              <a:rPr lang="de-DE" sz="1400"/>
              <a:t> </a:t>
            </a:r>
            <a:r>
              <a:rPr lang="de-DE" sz="1400" err="1"/>
              <a:t>the</a:t>
            </a:r>
            <a:r>
              <a:rPr lang="de-DE" sz="1400"/>
              <a:t> </a:t>
            </a:r>
            <a:r>
              <a:rPr lang="de-DE" sz="1400" err="1"/>
              <a:t>demo</a:t>
            </a:r>
            <a:r>
              <a:rPr lang="de-DE" sz="1400"/>
              <a:t> </a:t>
            </a:r>
            <a:r>
              <a:rPr lang="de-DE" sz="1400" err="1"/>
              <a:t>represent</a:t>
            </a:r>
            <a:r>
              <a:rPr lang="de-DE" sz="1400"/>
              <a:t>?</a:t>
            </a:r>
          </a:p>
          <a:p>
            <a:pPr marL="0" lvl="1" indent="-180000">
              <a:spcBef>
                <a:spcPts val="0"/>
              </a:spcBef>
              <a:spcAft>
                <a:spcPts val="1800"/>
              </a:spcAft>
            </a:pPr>
            <a:r>
              <a:rPr lang="de-DE" sz="1400" err="1"/>
              <a:t>Please</a:t>
            </a:r>
            <a:r>
              <a:rPr lang="de-DE" sz="1400"/>
              <a:t> </a:t>
            </a:r>
            <a:r>
              <a:rPr lang="de-DE" sz="1400" err="1"/>
              <a:t>explain</a:t>
            </a:r>
            <a:r>
              <a:rPr lang="de-DE" sz="1400"/>
              <a:t> in simple </a:t>
            </a:r>
            <a:r>
              <a:rPr lang="de-DE" sz="1400" err="1"/>
              <a:t>words</a:t>
            </a:r>
            <a:r>
              <a:rPr lang="de-DE" sz="1400"/>
              <a:t> (</a:t>
            </a:r>
            <a:r>
              <a:rPr lang="de-DE" sz="1400" err="1"/>
              <a:t>for</a:t>
            </a:r>
            <a:r>
              <a:rPr lang="de-DE" sz="1400"/>
              <a:t> non-</a:t>
            </a:r>
            <a:r>
              <a:rPr lang="de-DE" sz="1400" err="1"/>
              <a:t>experts</a:t>
            </a:r>
            <a:r>
              <a:rPr lang="de-DE" sz="1400"/>
              <a:t>)</a:t>
            </a:r>
          </a:p>
          <a:p>
            <a:pPr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1800" err="1"/>
              <a:t>Functionality</a:t>
            </a:r>
            <a:r>
              <a:rPr lang="de-DE" sz="1800"/>
              <a:t> - </a:t>
            </a:r>
            <a:r>
              <a:rPr lang="de-DE" sz="1800" err="1">
                <a:highlight>
                  <a:srgbClr val="FFFF00"/>
                </a:highlight>
              </a:rPr>
              <a:t>fill</a:t>
            </a:r>
            <a:r>
              <a:rPr lang="de-DE" sz="1800">
                <a:highlight>
                  <a:srgbClr val="FFFF00"/>
                </a:highlight>
              </a:rPr>
              <a:t> in on </a:t>
            </a:r>
            <a:r>
              <a:rPr lang="de-DE" sz="1800" err="1">
                <a:highlight>
                  <a:srgbClr val="FFFF00"/>
                </a:highlight>
              </a:rPr>
              <a:t>slide</a:t>
            </a:r>
            <a:r>
              <a:rPr lang="de-DE" sz="1800">
                <a:highlight>
                  <a:srgbClr val="FFFF00"/>
                </a:highlight>
              </a:rPr>
              <a:t> 9</a:t>
            </a:r>
            <a:endParaRPr lang="de-DE" sz="1800"/>
          </a:p>
          <a:p>
            <a:pPr marL="0" lvl="1" indent="-180000">
              <a:spcBef>
                <a:spcPts val="0"/>
              </a:spcBef>
              <a:spcAft>
                <a:spcPts val="1800"/>
              </a:spcAft>
            </a:pPr>
            <a:r>
              <a:rPr lang="de-DE" sz="1400" err="1"/>
              <a:t>Please</a:t>
            </a:r>
            <a:r>
              <a:rPr lang="de-DE" sz="1400"/>
              <a:t> </a:t>
            </a:r>
            <a:r>
              <a:rPr lang="de-DE" sz="1400" err="1"/>
              <a:t>describe</a:t>
            </a:r>
            <a:r>
              <a:rPr lang="de-DE" sz="1400"/>
              <a:t> </a:t>
            </a:r>
            <a:r>
              <a:rPr lang="de-DE" sz="1400" err="1"/>
              <a:t>how</a:t>
            </a:r>
            <a:r>
              <a:rPr lang="de-DE" sz="1400"/>
              <a:t> </a:t>
            </a:r>
            <a:r>
              <a:rPr lang="de-DE" sz="1400" err="1"/>
              <a:t>your</a:t>
            </a:r>
            <a:r>
              <a:rPr lang="de-DE" sz="1400"/>
              <a:t> </a:t>
            </a:r>
            <a:r>
              <a:rPr lang="de-DE" sz="1400" err="1"/>
              <a:t>demo</a:t>
            </a:r>
            <a:r>
              <a:rPr lang="de-DE" sz="1400"/>
              <a:t> </a:t>
            </a:r>
            <a:r>
              <a:rPr lang="de-DE" sz="1400" err="1"/>
              <a:t>works</a:t>
            </a:r>
            <a:endParaRPr lang="de-DE" sz="1400"/>
          </a:p>
          <a:p>
            <a:pPr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1800" err="1"/>
              <a:t>Please</a:t>
            </a:r>
            <a:r>
              <a:rPr lang="de-DE" sz="1800"/>
              <a:t> </a:t>
            </a:r>
            <a:r>
              <a:rPr lang="de-DE" sz="1800" err="1"/>
              <a:t>describe</a:t>
            </a:r>
            <a:r>
              <a:rPr lang="de-DE" sz="1800"/>
              <a:t> </a:t>
            </a:r>
            <a:r>
              <a:rPr lang="de-DE" sz="1800" err="1"/>
              <a:t>the</a:t>
            </a:r>
            <a:r>
              <a:rPr lang="de-DE" sz="1800"/>
              <a:t> </a:t>
            </a:r>
            <a:r>
              <a:rPr lang="de-DE" sz="1800" err="1"/>
              <a:t>benefits</a:t>
            </a:r>
            <a:r>
              <a:rPr lang="de-DE" sz="1800"/>
              <a:t> </a:t>
            </a:r>
            <a:r>
              <a:rPr lang="de-DE" sz="1800" err="1"/>
              <a:t>of</a:t>
            </a:r>
            <a:r>
              <a:rPr lang="de-DE" sz="1800"/>
              <a:t> </a:t>
            </a:r>
            <a:r>
              <a:rPr lang="de-DE" sz="1800" err="1"/>
              <a:t>your</a:t>
            </a:r>
            <a:r>
              <a:rPr lang="de-DE" sz="1800"/>
              <a:t> </a:t>
            </a:r>
            <a:r>
              <a:rPr lang="de-DE" sz="1800" err="1"/>
              <a:t>demonstrator</a:t>
            </a:r>
            <a:r>
              <a:rPr lang="de-DE" sz="1800"/>
              <a:t> - </a:t>
            </a:r>
            <a:r>
              <a:rPr lang="de-DE" sz="1800" err="1">
                <a:highlight>
                  <a:srgbClr val="FFFF00"/>
                </a:highlight>
              </a:rPr>
              <a:t>fill</a:t>
            </a:r>
            <a:r>
              <a:rPr lang="de-DE" sz="1800">
                <a:highlight>
                  <a:srgbClr val="FFFF00"/>
                </a:highlight>
              </a:rPr>
              <a:t> in on </a:t>
            </a:r>
            <a:r>
              <a:rPr lang="de-DE" sz="1800" err="1">
                <a:highlight>
                  <a:srgbClr val="FFFF00"/>
                </a:highlight>
              </a:rPr>
              <a:t>slide</a:t>
            </a:r>
            <a:r>
              <a:rPr lang="de-DE" sz="1800">
                <a:highlight>
                  <a:srgbClr val="FFFF00"/>
                </a:highlight>
              </a:rPr>
              <a:t> 10</a:t>
            </a:r>
            <a:endParaRPr lang="de-DE" sz="1800"/>
          </a:p>
          <a:p>
            <a:pPr marL="0" lvl="1" indent="-180000">
              <a:spcBef>
                <a:spcPts val="0"/>
              </a:spcBef>
              <a:spcAft>
                <a:spcPts val="600"/>
              </a:spcAft>
            </a:pPr>
            <a:r>
              <a:rPr lang="de-DE" sz="1400" err="1"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de-DE" sz="14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err="1"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de-DE" sz="14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sz="14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err="1">
                <a:ea typeface="Calibri" panose="020F0502020204030204" pitchFamily="34" charset="0"/>
                <a:cs typeface="Times New Roman" panose="02020603050405020304" pitchFamily="18" charset="0"/>
              </a:rPr>
              <a:t>motivation</a:t>
            </a:r>
            <a:r>
              <a:rPr lang="de-DE" sz="14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err="1">
                <a:ea typeface="Calibri" panose="020F0502020204030204" pitchFamily="34" charset="0"/>
                <a:cs typeface="Times New Roman" panose="02020603050405020304" pitchFamily="18" charset="0"/>
              </a:rPr>
              <a:t>behind</a:t>
            </a:r>
            <a:r>
              <a:rPr lang="de-DE" sz="14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err="1"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de-DE" sz="14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err="1">
                <a:ea typeface="Calibri" panose="020F0502020204030204" pitchFamily="34" charset="0"/>
                <a:cs typeface="Times New Roman" panose="02020603050405020304" pitchFamily="18" charset="0"/>
              </a:rPr>
              <a:t>demonstrator</a:t>
            </a:r>
            <a:r>
              <a:rPr lang="de-DE" sz="140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lvl="1" indent="-180000">
              <a:spcBef>
                <a:spcPts val="0"/>
              </a:spcBef>
              <a:spcAft>
                <a:spcPts val="600"/>
              </a:spcAft>
            </a:pPr>
            <a:r>
              <a:rPr lang="de-DE" sz="1400" err="1"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de-DE" sz="14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err="1">
                <a:ea typeface="Calibri" panose="020F0502020204030204" pitchFamily="34" charset="0"/>
                <a:cs typeface="Times New Roman" panose="02020603050405020304" pitchFamily="18" charset="0"/>
              </a:rPr>
              <a:t>problem</a:t>
            </a:r>
            <a:r>
              <a:rPr lang="de-DE" sz="14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err="1"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de-DE" sz="14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err="1"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de-DE" sz="14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err="1"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de-DE" sz="14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err="1">
                <a:ea typeface="Calibri" panose="020F0502020204030204" pitchFamily="34" charset="0"/>
                <a:cs typeface="Times New Roman" panose="02020603050405020304" pitchFamily="18" charset="0"/>
              </a:rPr>
              <a:t>solve</a:t>
            </a:r>
            <a:r>
              <a:rPr lang="de-DE" sz="1400"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de-DE" sz="1400" err="1"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de-DE" sz="14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err="1">
                <a:ea typeface="Calibri" panose="020F0502020204030204" pitchFamily="34" charset="0"/>
                <a:cs typeface="Times New Roman" panose="02020603050405020304" pitchFamily="18" charset="0"/>
              </a:rPr>
              <a:t>issue</a:t>
            </a:r>
            <a:r>
              <a:rPr lang="de-DE" sz="14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err="1"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de-DE" sz="14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err="1"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de-DE" sz="14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err="1">
                <a:ea typeface="Calibri" panose="020F0502020204030204" pitchFamily="34" charset="0"/>
                <a:cs typeface="Times New Roman" panose="02020603050405020304" pitchFamily="18" charset="0"/>
              </a:rPr>
              <a:t>tackle</a:t>
            </a:r>
            <a:r>
              <a:rPr lang="de-DE" sz="140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lvl="1" indent="-180000">
              <a:spcBef>
                <a:spcPts val="0"/>
              </a:spcBef>
              <a:spcAft>
                <a:spcPts val="600"/>
              </a:spcAft>
            </a:pPr>
            <a:r>
              <a:rPr lang="en-US" sz="1400">
                <a:cs typeface="Times New Roman" panose="02020603050405020304" pitchFamily="18" charset="0"/>
              </a:rPr>
              <a:t>What are advantages of your demonstrator?</a:t>
            </a:r>
            <a:endParaRPr lang="de-DE" sz="140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6</a:t>
            </a:fld>
            <a:r>
              <a:rPr lang="de-DE"/>
              <a:t> |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967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1023" y="493447"/>
            <a:ext cx="8712200" cy="738664"/>
          </a:xfrm>
        </p:spPr>
        <p:txBody>
          <a:bodyPr/>
          <a:lstStyle/>
          <a:p>
            <a:pPr marL="623888" indent="-623888"/>
            <a:r>
              <a:rPr lang="de-DE" sz="2000"/>
              <a:t>Project </a:t>
            </a:r>
            <a:r>
              <a:rPr lang="de-DE" sz="2000" err="1"/>
              <a:t>description</a:t>
            </a:r>
            <a:endParaRPr lang="de-DE" sz="200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OE-A Competition 2027 | Application Form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1428750" y="1279736"/>
            <a:ext cx="8342355" cy="4232275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de-DE" sz="1800" b="0" err="1"/>
              <a:t>Please</a:t>
            </a:r>
            <a:r>
              <a:rPr lang="de-DE" sz="1800" b="0"/>
              <a:t> </a:t>
            </a:r>
            <a:r>
              <a:rPr lang="de-DE" sz="1800" b="0" err="1"/>
              <a:t>add</a:t>
            </a:r>
            <a:r>
              <a:rPr lang="de-DE" sz="1800" b="0"/>
              <a:t> </a:t>
            </a:r>
            <a:r>
              <a:rPr lang="de-DE" sz="1800" b="0" err="1"/>
              <a:t>your</a:t>
            </a:r>
            <a:r>
              <a:rPr lang="de-DE" sz="1800" b="0"/>
              <a:t> </a:t>
            </a:r>
            <a:r>
              <a:rPr lang="de-DE" sz="1800" b="0" err="1"/>
              <a:t>project</a:t>
            </a:r>
            <a:r>
              <a:rPr lang="de-DE" sz="1800" b="0"/>
              <a:t> </a:t>
            </a:r>
            <a:r>
              <a:rPr lang="de-DE" sz="1800" b="0" err="1"/>
              <a:t>description</a:t>
            </a:r>
            <a:r>
              <a:rPr lang="de-DE" sz="1800" b="0"/>
              <a:t> </a:t>
            </a:r>
            <a:r>
              <a:rPr lang="de-DE" sz="1800" b="0" err="1"/>
              <a:t>here</a:t>
            </a:r>
            <a:r>
              <a:rPr lang="de-DE" sz="1800" b="0"/>
              <a:t> (</a:t>
            </a:r>
            <a:r>
              <a:rPr lang="de-DE" sz="1800" b="0" err="1"/>
              <a:t>purpose</a:t>
            </a:r>
            <a:r>
              <a:rPr lang="de-DE" sz="1800" b="0"/>
              <a:t>, </a:t>
            </a:r>
            <a:r>
              <a:rPr lang="de-DE" sz="1800" b="0" err="1"/>
              <a:t>key</a:t>
            </a:r>
            <a:r>
              <a:rPr lang="de-DE" sz="1800" b="0"/>
              <a:t> </a:t>
            </a:r>
            <a:r>
              <a:rPr lang="de-DE" sz="1800" b="0" err="1"/>
              <a:t>features</a:t>
            </a:r>
            <a:r>
              <a:rPr lang="de-DE" sz="1800" b="0"/>
              <a:t>, </a:t>
            </a:r>
            <a:r>
              <a:rPr lang="de-DE" sz="1800" b="0" err="1"/>
              <a:t>impact</a:t>
            </a:r>
            <a:r>
              <a:rPr lang="de-DE" sz="1800" b="0"/>
              <a:t>…) </a:t>
            </a:r>
          </a:p>
          <a:p>
            <a:endParaRPr lang="de-DE" sz="1800"/>
          </a:p>
          <a:p>
            <a:endParaRPr lang="de-DE" sz="180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7</a:t>
            </a:fld>
            <a:r>
              <a:rPr lang="de-DE"/>
              <a:t> |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701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0D823F-DE11-9AFD-8501-6476B1148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748" y="493447"/>
            <a:ext cx="8712200" cy="738664"/>
          </a:xfrm>
        </p:spPr>
        <p:txBody>
          <a:bodyPr/>
          <a:lstStyle/>
          <a:p>
            <a:r>
              <a:rPr lang="de-DE" sz="2000"/>
              <a:t>Project </a:t>
            </a:r>
            <a:r>
              <a:rPr lang="de-DE" sz="2000" err="1"/>
              <a:t>description</a:t>
            </a:r>
            <a:endParaRPr lang="de-DE" sz="200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EC8DE18-9B8F-76C6-87D0-E169E5E43C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OE-A Competition 2027 | Application Form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43AD01-FF3A-275B-C4E5-10A5467941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8750" y="1279736"/>
            <a:ext cx="8290597" cy="4232275"/>
          </a:xfrm>
        </p:spPr>
        <p:txBody>
          <a:bodyPr/>
          <a:lstStyle/>
          <a:p>
            <a:r>
              <a:rPr lang="de-DE" sz="1800" b="0" err="1"/>
              <a:t>Please</a:t>
            </a:r>
            <a:r>
              <a:rPr lang="de-DE" sz="1800" b="0"/>
              <a:t> </a:t>
            </a:r>
            <a:r>
              <a:rPr lang="de-DE" sz="1800" b="0" err="1"/>
              <a:t>explain</a:t>
            </a:r>
            <a:r>
              <a:rPr lang="de-DE" sz="1800" b="0"/>
              <a:t> </a:t>
            </a:r>
            <a:r>
              <a:rPr lang="de-DE" sz="1800" b="0" err="1"/>
              <a:t>your</a:t>
            </a:r>
            <a:r>
              <a:rPr lang="de-DE" sz="1800" b="0"/>
              <a:t> </a:t>
            </a:r>
            <a:r>
              <a:rPr lang="de-DE" sz="1800" b="0" err="1"/>
              <a:t>project</a:t>
            </a:r>
            <a:r>
              <a:rPr lang="de-DE" sz="1800" b="0"/>
              <a:t> in simple </a:t>
            </a:r>
            <a:r>
              <a:rPr lang="de-DE" sz="1800" b="0" err="1"/>
              <a:t>words</a:t>
            </a:r>
            <a:r>
              <a:rPr lang="de-DE" sz="1800" b="0"/>
              <a:t> (</a:t>
            </a:r>
            <a:r>
              <a:rPr lang="de-DE" sz="1800" b="0" err="1"/>
              <a:t>for</a:t>
            </a:r>
            <a:r>
              <a:rPr lang="de-DE" sz="1800" b="0"/>
              <a:t> non-</a:t>
            </a:r>
            <a:r>
              <a:rPr lang="de-DE" sz="1800" b="0" err="1"/>
              <a:t>experts</a:t>
            </a:r>
            <a:r>
              <a:rPr lang="de-DE" sz="1800" b="0"/>
              <a:t>)</a:t>
            </a:r>
          </a:p>
          <a:p>
            <a:endParaRPr lang="de-DE" sz="180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13EFDFF-18CA-90C9-F45C-54B44FD2B3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8</a:t>
            </a:fld>
            <a:r>
              <a:rPr lang="de-DE"/>
              <a:t> |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EDFC112-AC95-CFF2-786F-DA7760C837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419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0124" y="493447"/>
            <a:ext cx="8712200" cy="738664"/>
          </a:xfrm>
        </p:spPr>
        <p:txBody>
          <a:bodyPr/>
          <a:lstStyle/>
          <a:p>
            <a:pPr marL="623888" indent="-623888"/>
            <a:r>
              <a:rPr lang="de-DE" sz="2000" err="1"/>
              <a:t>Functionality</a:t>
            </a:r>
            <a:endParaRPr lang="de-DE" sz="200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OE-A Competition 2027 | Application Form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1429649" y="1274762"/>
            <a:ext cx="8105638" cy="4232275"/>
          </a:xfrm>
        </p:spPr>
        <p:txBody>
          <a:bodyPr/>
          <a:lstStyle/>
          <a:p>
            <a:r>
              <a:rPr lang="de-DE" sz="1800" b="0" err="1"/>
              <a:t>Please</a:t>
            </a:r>
            <a:r>
              <a:rPr lang="de-DE" sz="1800" b="0"/>
              <a:t> </a:t>
            </a:r>
            <a:r>
              <a:rPr lang="de-DE" sz="1800" b="0" err="1"/>
              <a:t>explain</a:t>
            </a:r>
            <a:r>
              <a:rPr lang="de-DE" sz="1800" b="0"/>
              <a:t> </a:t>
            </a:r>
            <a:r>
              <a:rPr lang="de-DE" sz="1800" b="0" err="1"/>
              <a:t>how</a:t>
            </a:r>
            <a:r>
              <a:rPr lang="de-DE" sz="1800" b="0"/>
              <a:t> </a:t>
            </a:r>
            <a:r>
              <a:rPr lang="de-DE" sz="1800" b="0" err="1"/>
              <a:t>your</a:t>
            </a:r>
            <a:r>
              <a:rPr lang="de-DE" sz="1800" b="0"/>
              <a:t> </a:t>
            </a:r>
            <a:r>
              <a:rPr lang="de-DE" sz="1800" b="0" err="1"/>
              <a:t>demonstrator</a:t>
            </a:r>
            <a:r>
              <a:rPr lang="de-DE" sz="1800" b="0"/>
              <a:t> </a:t>
            </a:r>
            <a:r>
              <a:rPr lang="de-DE" sz="1800" b="0" err="1"/>
              <a:t>works</a:t>
            </a:r>
            <a:endParaRPr lang="de-DE" sz="1800" b="0"/>
          </a:p>
          <a:p>
            <a:endParaRPr lang="de-DE" sz="180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de-DE"/>
              <a:t>Page </a:t>
            </a:r>
            <a:fld id="{1B72D4EC-CA93-48D4-AB46-3D5446D4DA8D}" type="slidenum">
              <a:rPr lang="de-DE" smtClean="0"/>
              <a:pPr algn="r"/>
              <a:t>9</a:t>
            </a:fld>
            <a:r>
              <a:rPr lang="de-DE"/>
              <a:t> |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0543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OE-A presentation template 2016-06">
  <a:themeElements>
    <a:clrScheme name="Benutzerdefiniert 2">
      <a:dk1>
        <a:srgbClr val="F49100"/>
      </a:dk1>
      <a:lt1>
        <a:srgbClr val="006582"/>
      </a:lt1>
      <a:dk2>
        <a:srgbClr val="FFBE6E"/>
      </a:dk2>
      <a:lt2>
        <a:srgbClr val="FAAA32"/>
      </a:lt2>
      <a:accent1>
        <a:srgbClr val="FFD2A5"/>
      </a:accent1>
      <a:accent2>
        <a:srgbClr val="197DA0"/>
      </a:accent2>
      <a:accent3>
        <a:srgbClr val="64AAC8"/>
      </a:accent3>
      <a:accent4>
        <a:srgbClr val="A0C8DE"/>
      </a:accent4>
      <a:accent5>
        <a:srgbClr val="6F6F6F"/>
      </a:accent5>
      <a:accent6>
        <a:srgbClr val="929292"/>
      </a:accent6>
      <a:hlink>
        <a:srgbClr val="B1B1B1"/>
      </a:hlink>
      <a:folHlink>
        <a:srgbClr val="CBCBCB"/>
      </a:folHlink>
    </a:clrScheme>
    <a:fontScheme name="Benutzerdefiniert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.pptx" id="{E321224A-87D2-46D6-B6D0-518AF6E531F7}" vid="{4038DBBA-B0CA-4B06-BAE4-FFBDC7CCA1D9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1197bc-e2ec-46c9-845e-c585602dd055">
      <Terms xmlns="http://schemas.microsoft.com/office/infopath/2007/PartnerControls"/>
    </lcf76f155ced4ddcb4097134ff3c332f>
    <TaxCatchAll xmlns="e74f6061-a4d6-478c-aff1-163ca5fe654b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EBAC40613A7E948B005BD31E9076D9A" ma:contentTypeVersion="21" ma:contentTypeDescription="Ein neues Dokument erstellen." ma:contentTypeScope="" ma:versionID="f54600d6f18bf0a85dccca7c03bac936">
  <xsd:schema xmlns:xsd="http://www.w3.org/2001/XMLSchema" xmlns:xs="http://www.w3.org/2001/XMLSchema" xmlns:p="http://schemas.microsoft.com/office/2006/metadata/properties" xmlns:ns1="http://schemas.microsoft.com/sharepoint/v3" xmlns:ns2="251197bc-e2ec-46c9-845e-c585602dd055" xmlns:ns3="e74f6061-a4d6-478c-aff1-163ca5fe654b" targetNamespace="http://schemas.microsoft.com/office/2006/metadata/properties" ma:root="true" ma:fieldsID="09ff96c6f98df15e4f8810df40082777" ns1:_="" ns2:_="" ns3:_="">
    <xsd:import namespace="http://schemas.microsoft.com/sharepoint/v3"/>
    <xsd:import namespace="251197bc-e2ec-46c9-845e-c585602dd055"/>
    <xsd:import namespace="e74f6061-a4d6-478c-aff1-163ca5fe65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1197bc-e2ec-46c9-845e-c585602dd0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fa243487-47a2-43a4-b752-a8f780df2a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4f6061-a4d6-478c-aff1-163ca5fe654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5d2f97a-e3c5-4b08-ae6a-acb20e7b29d1}" ma:internalName="TaxCatchAll" ma:showField="CatchAllData" ma:web="e74f6061-a4d6-478c-aff1-163ca5fe65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D2590D-5518-4BBC-ACE4-850569922811}">
  <ds:schemaRefs>
    <ds:schemaRef ds:uri="http://purl.org/dc/elements/1.1/"/>
    <ds:schemaRef ds:uri="http://schemas.microsoft.com/sharepoint/v3"/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e74f6061-a4d6-478c-aff1-163ca5fe654b"/>
    <ds:schemaRef ds:uri="251197bc-e2ec-46c9-845e-c585602dd05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5BCC3A2-1220-41F2-B5E8-A273DC2010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68ED0A-6B09-4AD0-A666-D3D52348A7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51197bc-e2ec-46c9-845e-c585602dd055"/>
    <ds:schemaRef ds:uri="e74f6061-a4d6-478c-aff1-163ca5fe65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20d62e7b-4420-48d0-ba3f-70cadc237837}" enabled="0" method="" siteId="{20d62e7b-4420-48d0-ba3f-70cadc23783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OE-A presentation template</Template>
  <TotalTime>0</TotalTime>
  <Words>725</Words>
  <Application>Microsoft Office PowerPoint</Application>
  <PresentationFormat>Breitbild</PresentationFormat>
  <Paragraphs>131</Paragraphs>
  <Slides>14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OE-A presentation template 2016-06</vt:lpstr>
      <vt:lpstr>OE-A Competition 2027 Application Form</vt:lpstr>
      <vt:lpstr>Application form: Introduction</vt:lpstr>
      <vt:lpstr>Project title Company name</vt:lpstr>
      <vt:lpstr>Contact details of cooperating partner(s)</vt:lpstr>
      <vt:lpstr>Category</vt:lpstr>
      <vt:lpstr>Project description outline</vt:lpstr>
      <vt:lpstr>Project description</vt:lpstr>
      <vt:lpstr>Project description</vt:lpstr>
      <vt:lpstr>Functionality</vt:lpstr>
      <vt:lpstr>Benefits of your project</vt:lpstr>
      <vt:lpstr>Target Industry</vt:lpstr>
      <vt:lpstr>Category</vt:lpstr>
      <vt:lpstr>Classical components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Theresa Manns</dc:creator>
  <cp:lastModifiedBy>Alice Maitika Persichetti</cp:lastModifiedBy>
  <cp:revision>2</cp:revision>
  <dcterms:created xsi:type="dcterms:W3CDTF">2022-05-23T07:12:24Z</dcterms:created>
  <dcterms:modified xsi:type="dcterms:W3CDTF">2026-07-14T12:39:08Z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0x010100AEBAC40613A7E948B005BD31E9076D9A</vt:lpwstr>
  </property>
  <property fmtid="{D5CDD505-2E9C-101B-9397-08002B2CF9AE}" pid="3" name="Order">
    <vt:r8>255800</vt:r8>
  </property>
  <property fmtid="{D5CDD505-2E9C-101B-9397-08002B2CF9AE}" pid="4" name="MediaServiceImageTags">
    <vt:lpwstr/>
  </property>
</Properties>
</file>